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3"/>
  </p:notesMasterIdLst>
  <p:handoutMasterIdLst>
    <p:handoutMasterId r:id="rId24"/>
  </p:handoutMasterIdLst>
  <p:sldIdLst>
    <p:sldId id="256" r:id="rId2"/>
    <p:sldId id="257" r:id="rId3"/>
    <p:sldId id="258" r:id="rId4"/>
    <p:sldId id="272" r:id="rId5"/>
    <p:sldId id="273" r:id="rId6"/>
    <p:sldId id="274" r:id="rId7"/>
    <p:sldId id="275" r:id="rId8"/>
    <p:sldId id="277" r:id="rId9"/>
    <p:sldId id="276" r:id="rId10"/>
    <p:sldId id="278" r:id="rId11"/>
    <p:sldId id="279" r:id="rId12"/>
    <p:sldId id="280" r:id="rId13"/>
    <p:sldId id="281" r:id="rId14"/>
    <p:sldId id="282" r:id="rId15"/>
    <p:sldId id="283" r:id="rId16"/>
    <p:sldId id="284" r:id="rId17"/>
    <p:sldId id="285" r:id="rId18"/>
    <p:sldId id="286" r:id="rId19"/>
    <p:sldId id="287" r:id="rId20"/>
    <p:sldId id="288" r:id="rId21"/>
    <p:sldId id="271" r:id="rId2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361" autoAdjust="0"/>
    <p:restoredTop sz="94660"/>
  </p:normalViewPr>
  <p:slideViewPr>
    <p:cSldViewPr snapToGrid="0">
      <p:cViewPr varScale="1">
        <p:scale>
          <a:sx n="85" d="100"/>
          <a:sy n="85" d="100"/>
        </p:scale>
        <p:origin x="1392" y="62"/>
      </p:cViewPr>
      <p:guideLst/>
    </p:cSldViewPr>
  </p:slideViewPr>
  <p:notesTextViewPr>
    <p:cViewPr>
      <p:scale>
        <a:sx n="1" d="1"/>
        <a:sy n="1" d="1"/>
      </p:scale>
      <p:origin x="0" y="0"/>
    </p:cViewPr>
  </p:notesTextViewPr>
  <p:notesViewPr>
    <p:cSldViewPr snapToGrid="0">
      <p:cViewPr varScale="1">
        <p:scale>
          <a:sx n="65" d="100"/>
          <a:sy n="65" d="100"/>
        </p:scale>
        <p:origin x="3154" y="3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E6CDD85-53CA-A33A-A930-6B18AB61822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a:extLst>
              <a:ext uri="{FF2B5EF4-FFF2-40B4-BE49-F238E27FC236}">
                <a16:creationId xmlns:a16="http://schemas.microsoft.com/office/drawing/2014/main" id="{532EFC8E-089F-FBC6-DE08-583C4EA16A2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F28AC21-16C4-406A-8FD7-0E14773B76D6}" type="datetimeFigureOut">
              <a:rPr lang="en-GB" smtClean="0"/>
              <a:t>16/09/2022</a:t>
            </a:fld>
            <a:endParaRPr lang="en-GB"/>
          </a:p>
        </p:txBody>
      </p:sp>
      <p:sp>
        <p:nvSpPr>
          <p:cNvPr id="4" name="Footer Placeholder 3">
            <a:extLst>
              <a:ext uri="{FF2B5EF4-FFF2-40B4-BE49-F238E27FC236}">
                <a16:creationId xmlns:a16="http://schemas.microsoft.com/office/drawing/2014/main" id="{53118537-BA93-771B-00C8-FB48FBFAA8A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a:extLst>
              <a:ext uri="{FF2B5EF4-FFF2-40B4-BE49-F238E27FC236}">
                <a16:creationId xmlns:a16="http://schemas.microsoft.com/office/drawing/2014/main" id="{63EBAA23-E720-FFF7-B2D4-8501C7D7983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9D51A6D-F6AD-4A94-AEAA-31F0DEB7AA40}" type="slidenum">
              <a:rPr lang="en-GB" smtClean="0"/>
              <a:t>‹#›</a:t>
            </a:fld>
            <a:endParaRPr lang="en-GB"/>
          </a:p>
        </p:txBody>
      </p:sp>
    </p:spTree>
    <p:extLst>
      <p:ext uri="{BB962C8B-B14F-4D97-AF65-F5344CB8AC3E}">
        <p14:creationId xmlns:p14="http://schemas.microsoft.com/office/powerpoint/2010/main" val="264292254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2015792-80DC-423A-9183-3A11E9DC070A}" type="datetimeFigureOut">
              <a:rPr lang="en-GB" smtClean="0"/>
              <a:t>16/09/2022</a:t>
            </a:fld>
            <a:endParaRPr lang="en-GB"/>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D885157-7476-4B7B-82DC-BF065F9FA618}" type="slidenum">
              <a:rPr lang="en-GB" smtClean="0"/>
              <a:t>‹#›</a:t>
            </a:fld>
            <a:endParaRPr lang="en-GB"/>
          </a:p>
        </p:txBody>
      </p:sp>
    </p:spTree>
    <p:extLst>
      <p:ext uri="{BB962C8B-B14F-4D97-AF65-F5344CB8AC3E}">
        <p14:creationId xmlns:p14="http://schemas.microsoft.com/office/powerpoint/2010/main" val="41016598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7D7EEA9-B792-46A3-BC31-17337D677933}" type="datetime1">
              <a:rPr lang="en-GB" smtClean="0"/>
              <a:t>16/09/2022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9ED66B8-E08F-45A6-A88A-E62EAE350C7A}" type="slidenum">
              <a:rPr lang="en-GB" smtClean="0"/>
              <a:t>‹#›</a:t>
            </a:fld>
            <a:endParaRPr lang="en-GB"/>
          </a:p>
        </p:txBody>
      </p:sp>
    </p:spTree>
    <p:extLst>
      <p:ext uri="{BB962C8B-B14F-4D97-AF65-F5344CB8AC3E}">
        <p14:creationId xmlns:p14="http://schemas.microsoft.com/office/powerpoint/2010/main" val="21343178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E645351-0751-44E8-84FF-E857364C23BF}" type="datetime1">
              <a:rPr lang="en-GB" smtClean="0"/>
              <a:t>16/09/2022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9ED66B8-E08F-45A6-A88A-E62EAE350C7A}" type="slidenum">
              <a:rPr lang="en-GB" smtClean="0"/>
              <a:t>‹#›</a:t>
            </a:fld>
            <a:endParaRPr lang="en-GB"/>
          </a:p>
        </p:txBody>
      </p:sp>
    </p:spTree>
    <p:extLst>
      <p:ext uri="{BB962C8B-B14F-4D97-AF65-F5344CB8AC3E}">
        <p14:creationId xmlns:p14="http://schemas.microsoft.com/office/powerpoint/2010/main" val="35035700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1691373-DF05-40FB-BCD7-0BA08303ACC9}" type="datetime1">
              <a:rPr lang="en-GB" smtClean="0"/>
              <a:t>16/09/2022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9ED66B8-E08F-45A6-A88A-E62EAE350C7A}" type="slidenum">
              <a:rPr lang="en-GB" smtClean="0"/>
              <a:t>‹#›</a:t>
            </a:fld>
            <a:endParaRPr lang="en-GB"/>
          </a:p>
        </p:txBody>
      </p:sp>
    </p:spTree>
    <p:extLst>
      <p:ext uri="{BB962C8B-B14F-4D97-AF65-F5344CB8AC3E}">
        <p14:creationId xmlns:p14="http://schemas.microsoft.com/office/powerpoint/2010/main" val="13340534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3311F18-3D00-47C5-9972-6A749F674D04}" type="datetime1">
              <a:rPr lang="en-GB" smtClean="0"/>
              <a:t>16/09/2022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9ED66B8-E08F-45A6-A88A-E62EAE350C7A}" type="slidenum">
              <a:rPr lang="en-GB" smtClean="0"/>
              <a:t>‹#›</a:t>
            </a:fld>
            <a:endParaRPr lang="en-GB"/>
          </a:p>
        </p:txBody>
      </p:sp>
    </p:spTree>
    <p:extLst>
      <p:ext uri="{BB962C8B-B14F-4D97-AF65-F5344CB8AC3E}">
        <p14:creationId xmlns:p14="http://schemas.microsoft.com/office/powerpoint/2010/main" val="34840950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2747D9D-4EC2-4DF0-8477-2249CC05480D}" type="datetime1">
              <a:rPr lang="en-GB" smtClean="0"/>
              <a:t>16/09/2022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9ED66B8-E08F-45A6-A88A-E62EAE350C7A}" type="slidenum">
              <a:rPr lang="en-GB" smtClean="0"/>
              <a:t>‹#›</a:t>
            </a:fld>
            <a:endParaRPr lang="en-GB"/>
          </a:p>
        </p:txBody>
      </p:sp>
    </p:spTree>
    <p:extLst>
      <p:ext uri="{BB962C8B-B14F-4D97-AF65-F5344CB8AC3E}">
        <p14:creationId xmlns:p14="http://schemas.microsoft.com/office/powerpoint/2010/main" val="9763225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14404A5-CBF4-4ADD-AEC3-007CAC7D8EDE}" type="datetime1">
              <a:rPr lang="en-GB" smtClean="0"/>
              <a:t>16/09/2022</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B9ED66B8-E08F-45A6-A88A-E62EAE350C7A}" type="slidenum">
              <a:rPr lang="en-GB" smtClean="0"/>
              <a:t>‹#›</a:t>
            </a:fld>
            <a:endParaRPr lang="en-GB"/>
          </a:p>
        </p:txBody>
      </p:sp>
    </p:spTree>
    <p:extLst>
      <p:ext uri="{BB962C8B-B14F-4D97-AF65-F5344CB8AC3E}">
        <p14:creationId xmlns:p14="http://schemas.microsoft.com/office/powerpoint/2010/main" val="32199635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828AADB-59EE-4851-BE08-B4E79378D51B}" type="datetime1">
              <a:rPr lang="en-GB" smtClean="0"/>
              <a:t>16/09/2022</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B9ED66B8-E08F-45A6-A88A-E62EAE350C7A}" type="slidenum">
              <a:rPr lang="en-GB" smtClean="0"/>
              <a:t>‹#›</a:t>
            </a:fld>
            <a:endParaRPr lang="en-GB"/>
          </a:p>
        </p:txBody>
      </p:sp>
    </p:spTree>
    <p:extLst>
      <p:ext uri="{BB962C8B-B14F-4D97-AF65-F5344CB8AC3E}">
        <p14:creationId xmlns:p14="http://schemas.microsoft.com/office/powerpoint/2010/main" val="41875218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9CFD324-58AD-445C-8FB1-1593DF57D945}" type="datetime1">
              <a:rPr lang="en-GB" smtClean="0"/>
              <a:t>16/09/2022</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B9ED66B8-E08F-45A6-A88A-E62EAE350C7A}" type="slidenum">
              <a:rPr lang="en-GB" smtClean="0"/>
              <a:t>‹#›</a:t>
            </a:fld>
            <a:endParaRPr lang="en-GB"/>
          </a:p>
        </p:txBody>
      </p:sp>
    </p:spTree>
    <p:extLst>
      <p:ext uri="{BB962C8B-B14F-4D97-AF65-F5344CB8AC3E}">
        <p14:creationId xmlns:p14="http://schemas.microsoft.com/office/powerpoint/2010/main" val="15611383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E17D841-9AF3-4423-B051-90588CCEC330}" type="datetime1">
              <a:rPr lang="en-GB" smtClean="0"/>
              <a:t>16/09/2022</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B9ED66B8-E08F-45A6-A88A-E62EAE350C7A}" type="slidenum">
              <a:rPr lang="en-GB" smtClean="0"/>
              <a:t>‹#›</a:t>
            </a:fld>
            <a:endParaRPr lang="en-GB"/>
          </a:p>
        </p:txBody>
      </p:sp>
    </p:spTree>
    <p:extLst>
      <p:ext uri="{BB962C8B-B14F-4D97-AF65-F5344CB8AC3E}">
        <p14:creationId xmlns:p14="http://schemas.microsoft.com/office/powerpoint/2010/main" val="18732096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F2E1DC2-6176-4055-AC1A-E6D67C0D197A}" type="datetime1">
              <a:rPr lang="en-GB" smtClean="0"/>
              <a:t>16/09/2022</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B9ED66B8-E08F-45A6-A88A-E62EAE350C7A}" type="slidenum">
              <a:rPr lang="en-GB" smtClean="0"/>
              <a:t>‹#›</a:t>
            </a:fld>
            <a:endParaRPr lang="en-GB"/>
          </a:p>
        </p:txBody>
      </p:sp>
    </p:spTree>
    <p:extLst>
      <p:ext uri="{BB962C8B-B14F-4D97-AF65-F5344CB8AC3E}">
        <p14:creationId xmlns:p14="http://schemas.microsoft.com/office/powerpoint/2010/main" val="4318974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B7D2BC1-EEA7-4C58-9E87-8713B18CABDD}" type="datetime1">
              <a:rPr lang="en-GB" smtClean="0"/>
              <a:t>16/09/2022</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B9ED66B8-E08F-45A6-A88A-E62EAE350C7A}" type="slidenum">
              <a:rPr lang="en-GB" smtClean="0"/>
              <a:t>‹#›</a:t>
            </a:fld>
            <a:endParaRPr lang="en-GB"/>
          </a:p>
        </p:txBody>
      </p:sp>
    </p:spTree>
    <p:extLst>
      <p:ext uri="{BB962C8B-B14F-4D97-AF65-F5344CB8AC3E}">
        <p14:creationId xmlns:p14="http://schemas.microsoft.com/office/powerpoint/2010/main" val="28847244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62FEC8A-BDD8-4F73-AF2E-72F86C0515B2}" type="datetime1">
              <a:rPr lang="en-GB" smtClean="0"/>
              <a:t>16/09/2022</a:t>
            </a:fld>
            <a:endParaRPr lang="en-GB"/>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9ED66B8-E08F-45A6-A88A-E62EAE350C7A}" type="slidenum">
              <a:rPr lang="en-GB" smtClean="0"/>
              <a:t>‹#›</a:t>
            </a:fld>
            <a:endParaRPr lang="en-GB"/>
          </a:p>
        </p:txBody>
      </p:sp>
    </p:spTree>
    <p:extLst>
      <p:ext uri="{BB962C8B-B14F-4D97-AF65-F5344CB8AC3E}">
        <p14:creationId xmlns:p14="http://schemas.microsoft.com/office/powerpoint/2010/main" val="290187307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82160BD-1C7E-1055-79AF-9C50D64140D1}"/>
              </a:ext>
            </a:extLst>
          </p:cNvPr>
          <p:cNvSpPr txBox="1"/>
          <p:nvPr/>
        </p:nvSpPr>
        <p:spPr>
          <a:xfrm>
            <a:off x="2034429" y="1570036"/>
            <a:ext cx="4572000" cy="800219"/>
          </a:xfrm>
          <a:prstGeom prst="rect">
            <a:avLst/>
          </a:prstGeom>
          <a:noFill/>
        </p:spPr>
        <p:txBody>
          <a:bodyPr wrap="square">
            <a:spAutoFit/>
          </a:bodyPr>
          <a:lstStyle/>
          <a:p>
            <a:pPr algn="ctr"/>
            <a:r>
              <a:rPr lang="fr-FR" sz="4600" b="1" dirty="0">
                <a:solidFill>
                  <a:srgbClr val="002060"/>
                </a:solidFill>
                <a:latin typeface="Montserrat" panose="020B0604020202020204" pitchFamily="2" charset="0"/>
              </a:rPr>
              <a:t>Project 6</a:t>
            </a:r>
            <a:endParaRPr lang="en-GB" sz="4600" dirty="0">
              <a:solidFill>
                <a:srgbClr val="002060"/>
              </a:solidFill>
            </a:endParaRPr>
          </a:p>
        </p:txBody>
      </p:sp>
      <p:sp>
        <p:nvSpPr>
          <p:cNvPr id="5" name="TextBox 4">
            <a:extLst>
              <a:ext uri="{FF2B5EF4-FFF2-40B4-BE49-F238E27FC236}">
                <a16:creationId xmlns:a16="http://schemas.microsoft.com/office/drawing/2014/main" id="{CA79E6BD-A5C5-81F1-D8FF-773566B1038D}"/>
              </a:ext>
            </a:extLst>
          </p:cNvPr>
          <p:cNvSpPr txBox="1"/>
          <p:nvPr/>
        </p:nvSpPr>
        <p:spPr>
          <a:xfrm>
            <a:off x="251013" y="3504328"/>
            <a:ext cx="8498541" cy="954107"/>
          </a:xfrm>
          <a:prstGeom prst="rect">
            <a:avLst/>
          </a:prstGeom>
          <a:noFill/>
        </p:spPr>
        <p:txBody>
          <a:bodyPr wrap="square">
            <a:spAutoFit/>
          </a:bodyPr>
          <a:lstStyle/>
          <a:p>
            <a:pPr algn="ctr"/>
            <a:r>
              <a:rPr lang="fr-FR" sz="2800" b="1" i="1" dirty="0">
                <a:latin typeface="Montserrat" panose="00000500000000000000" pitchFamily="2" charset="0"/>
              </a:rPr>
              <a:t>Classifiez automatiquement des biens de consommation</a:t>
            </a:r>
          </a:p>
        </p:txBody>
      </p:sp>
      <p:sp>
        <p:nvSpPr>
          <p:cNvPr id="6" name="Subtitle 2">
            <a:extLst>
              <a:ext uri="{FF2B5EF4-FFF2-40B4-BE49-F238E27FC236}">
                <a16:creationId xmlns:a16="http://schemas.microsoft.com/office/drawing/2014/main" id="{F77201BC-7554-7438-B456-09C1B588F99D}"/>
              </a:ext>
            </a:extLst>
          </p:cNvPr>
          <p:cNvSpPr txBox="1">
            <a:spLocks/>
          </p:cNvSpPr>
          <p:nvPr/>
        </p:nvSpPr>
        <p:spPr>
          <a:xfrm>
            <a:off x="959470" y="5470022"/>
            <a:ext cx="6771154" cy="54173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200" b="1" i="1" dirty="0">
                <a:solidFill>
                  <a:srgbClr val="0070C0"/>
                </a:solidFill>
              </a:rPr>
              <a:t>Tetiana Lemishko </a:t>
            </a:r>
          </a:p>
          <a:p>
            <a:pPr marL="0" indent="0" algn="ctr">
              <a:buNone/>
            </a:pPr>
            <a:endParaRPr lang="en-GB" sz="2200" b="1" i="1" dirty="0">
              <a:solidFill>
                <a:srgbClr val="0070C0"/>
              </a:solidFill>
            </a:endParaRPr>
          </a:p>
        </p:txBody>
      </p:sp>
      <p:pic>
        <p:nvPicPr>
          <p:cNvPr id="7" name="Picture 6">
            <a:extLst>
              <a:ext uri="{FF2B5EF4-FFF2-40B4-BE49-F238E27FC236}">
                <a16:creationId xmlns:a16="http://schemas.microsoft.com/office/drawing/2014/main" id="{084255FD-6B6E-7EDE-CC52-F28C67FE86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415" y="153580"/>
            <a:ext cx="2234877" cy="404869"/>
          </a:xfrm>
          <a:prstGeom prst="rect">
            <a:avLst/>
          </a:prstGeom>
        </p:spPr>
      </p:pic>
      <p:sp>
        <p:nvSpPr>
          <p:cNvPr id="9" name="Slide Number Placeholder 8">
            <a:extLst>
              <a:ext uri="{FF2B5EF4-FFF2-40B4-BE49-F238E27FC236}">
                <a16:creationId xmlns:a16="http://schemas.microsoft.com/office/drawing/2014/main" id="{2FF5BC43-F68A-BEAF-3848-0C4FA9097340}"/>
              </a:ext>
            </a:extLst>
          </p:cNvPr>
          <p:cNvSpPr>
            <a:spLocks noGrp="1"/>
          </p:cNvSpPr>
          <p:nvPr>
            <p:ph type="sldNum" sz="quarter" idx="12"/>
          </p:nvPr>
        </p:nvSpPr>
        <p:spPr/>
        <p:txBody>
          <a:bodyPr/>
          <a:lstStyle/>
          <a:p>
            <a:fld id="{B9ED66B8-E08F-45A6-A88A-E62EAE350C7A}" type="slidenum">
              <a:rPr lang="en-GB" smtClean="0"/>
              <a:t>1</a:t>
            </a:fld>
            <a:endParaRPr lang="en-GB"/>
          </a:p>
        </p:txBody>
      </p:sp>
    </p:spTree>
    <p:extLst>
      <p:ext uri="{BB962C8B-B14F-4D97-AF65-F5344CB8AC3E}">
        <p14:creationId xmlns:p14="http://schemas.microsoft.com/office/powerpoint/2010/main" val="20668090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6063760-0A08-7805-1D11-5A1391B7415D}"/>
              </a:ext>
            </a:extLst>
          </p:cNvPr>
          <p:cNvSpPr>
            <a:spLocks noGrp="1"/>
          </p:cNvSpPr>
          <p:nvPr>
            <p:ph type="sldNum" sz="quarter" idx="12"/>
          </p:nvPr>
        </p:nvSpPr>
        <p:spPr/>
        <p:txBody>
          <a:bodyPr/>
          <a:lstStyle/>
          <a:p>
            <a:fld id="{B9ED66B8-E08F-45A6-A88A-E62EAE350C7A}" type="slidenum">
              <a:rPr lang="en-GB" smtClean="0"/>
              <a:t>10</a:t>
            </a:fld>
            <a:endParaRPr lang="en-GB"/>
          </a:p>
        </p:txBody>
      </p:sp>
      <p:sp>
        <p:nvSpPr>
          <p:cNvPr id="5" name="TextBox 4">
            <a:extLst>
              <a:ext uri="{FF2B5EF4-FFF2-40B4-BE49-F238E27FC236}">
                <a16:creationId xmlns:a16="http://schemas.microsoft.com/office/drawing/2014/main" id="{E8E53ADE-CC8D-71A0-9D4F-3AF47517B2F9}"/>
              </a:ext>
            </a:extLst>
          </p:cNvPr>
          <p:cNvSpPr txBox="1"/>
          <p:nvPr/>
        </p:nvSpPr>
        <p:spPr>
          <a:xfrm>
            <a:off x="531160" y="91699"/>
            <a:ext cx="8081679" cy="523220"/>
          </a:xfrm>
          <a:prstGeom prst="rect">
            <a:avLst/>
          </a:prstGeom>
          <a:noFill/>
        </p:spPr>
        <p:txBody>
          <a:bodyPr wrap="square">
            <a:spAutoFit/>
          </a:bodyPr>
          <a:lstStyle/>
          <a:p>
            <a:pPr algn="ctr"/>
            <a:r>
              <a:rPr lang="fr-FR" sz="2800" b="1" dirty="0">
                <a:solidFill>
                  <a:srgbClr val="002060"/>
                </a:solidFill>
              </a:rPr>
              <a:t>Données textuelles. Tf-</a:t>
            </a:r>
            <a:r>
              <a:rPr lang="fr-FR" sz="2800" b="1" dirty="0" err="1">
                <a:solidFill>
                  <a:srgbClr val="002060"/>
                </a:solidFill>
              </a:rPr>
              <a:t>idf</a:t>
            </a:r>
            <a:endParaRPr lang="en-GB" sz="2800" b="1" dirty="0">
              <a:solidFill>
                <a:srgbClr val="002060"/>
              </a:solidFill>
            </a:endParaRPr>
          </a:p>
        </p:txBody>
      </p:sp>
      <p:sp>
        <p:nvSpPr>
          <p:cNvPr id="8" name="TextBox 7">
            <a:extLst>
              <a:ext uri="{FF2B5EF4-FFF2-40B4-BE49-F238E27FC236}">
                <a16:creationId xmlns:a16="http://schemas.microsoft.com/office/drawing/2014/main" id="{EC292CC9-B725-53CB-3FBD-887143A7323D}"/>
              </a:ext>
            </a:extLst>
          </p:cNvPr>
          <p:cNvSpPr txBox="1"/>
          <p:nvPr/>
        </p:nvSpPr>
        <p:spPr>
          <a:xfrm>
            <a:off x="340659" y="5293511"/>
            <a:ext cx="1649506" cy="338554"/>
          </a:xfrm>
          <a:prstGeom prst="rect">
            <a:avLst/>
          </a:prstGeom>
          <a:noFill/>
        </p:spPr>
        <p:txBody>
          <a:bodyPr wrap="square">
            <a:spAutoFit/>
          </a:bodyPr>
          <a:lstStyle/>
          <a:p>
            <a:r>
              <a:rPr lang="en-GB" sz="1600" b="1" dirty="0"/>
              <a:t>ARI :</a:t>
            </a:r>
            <a:r>
              <a:rPr lang="en-GB" sz="1600" dirty="0"/>
              <a:t>  0.5927</a:t>
            </a:r>
          </a:p>
        </p:txBody>
      </p:sp>
      <p:sp>
        <p:nvSpPr>
          <p:cNvPr id="9" name="TextBox 8">
            <a:extLst>
              <a:ext uri="{FF2B5EF4-FFF2-40B4-BE49-F238E27FC236}">
                <a16:creationId xmlns:a16="http://schemas.microsoft.com/office/drawing/2014/main" id="{624DC90E-F884-C875-4DAB-5A2850374C6F}"/>
              </a:ext>
            </a:extLst>
          </p:cNvPr>
          <p:cNvSpPr txBox="1"/>
          <p:nvPr/>
        </p:nvSpPr>
        <p:spPr>
          <a:xfrm>
            <a:off x="3869392" y="5376182"/>
            <a:ext cx="4933949" cy="646331"/>
          </a:xfrm>
          <a:prstGeom prst="rect">
            <a:avLst/>
          </a:prstGeom>
          <a:noFill/>
        </p:spPr>
        <p:txBody>
          <a:bodyPr wrap="square">
            <a:spAutoFit/>
          </a:bodyPr>
          <a:lstStyle/>
          <a:p>
            <a:r>
              <a:rPr lang="fr-FR" dirty="0"/>
              <a:t>Le clustering a bien séparé des catégories telles que ‘computers’ et ‘beauty and </a:t>
            </a:r>
            <a:r>
              <a:rPr lang="fr-FR" dirty="0" err="1"/>
              <a:t>personal</a:t>
            </a:r>
            <a:r>
              <a:rPr lang="fr-FR" dirty="0"/>
              <a:t> care’</a:t>
            </a:r>
            <a:endParaRPr lang="en-GB" dirty="0"/>
          </a:p>
        </p:txBody>
      </p:sp>
      <p:pic>
        <p:nvPicPr>
          <p:cNvPr id="3" name="Picture 2">
            <a:extLst>
              <a:ext uri="{FF2B5EF4-FFF2-40B4-BE49-F238E27FC236}">
                <a16:creationId xmlns:a16="http://schemas.microsoft.com/office/drawing/2014/main" id="{95CC69DE-B117-F339-B081-0C6F4E5F49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245" y="947267"/>
            <a:ext cx="9000000" cy="3805715"/>
          </a:xfrm>
          <a:prstGeom prst="rect">
            <a:avLst/>
          </a:prstGeom>
        </p:spPr>
      </p:pic>
    </p:spTree>
    <p:extLst>
      <p:ext uri="{BB962C8B-B14F-4D97-AF65-F5344CB8AC3E}">
        <p14:creationId xmlns:p14="http://schemas.microsoft.com/office/powerpoint/2010/main" val="34544696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6906DE0-F337-E16D-2D09-74568486A020}"/>
              </a:ext>
            </a:extLst>
          </p:cNvPr>
          <p:cNvSpPr>
            <a:spLocks noGrp="1"/>
          </p:cNvSpPr>
          <p:nvPr>
            <p:ph type="sldNum" sz="quarter" idx="12"/>
          </p:nvPr>
        </p:nvSpPr>
        <p:spPr/>
        <p:txBody>
          <a:bodyPr/>
          <a:lstStyle/>
          <a:p>
            <a:fld id="{B9ED66B8-E08F-45A6-A88A-E62EAE350C7A}" type="slidenum">
              <a:rPr lang="en-GB" smtClean="0"/>
              <a:t>11</a:t>
            </a:fld>
            <a:endParaRPr lang="en-GB"/>
          </a:p>
        </p:txBody>
      </p:sp>
      <p:sp>
        <p:nvSpPr>
          <p:cNvPr id="5" name="TextBox 4">
            <a:extLst>
              <a:ext uri="{FF2B5EF4-FFF2-40B4-BE49-F238E27FC236}">
                <a16:creationId xmlns:a16="http://schemas.microsoft.com/office/drawing/2014/main" id="{E574CC4D-98D6-4895-9662-933E50E31DBB}"/>
              </a:ext>
            </a:extLst>
          </p:cNvPr>
          <p:cNvSpPr txBox="1"/>
          <p:nvPr/>
        </p:nvSpPr>
        <p:spPr>
          <a:xfrm>
            <a:off x="531160" y="91699"/>
            <a:ext cx="8081679" cy="523220"/>
          </a:xfrm>
          <a:prstGeom prst="rect">
            <a:avLst/>
          </a:prstGeom>
          <a:noFill/>
        </p:spPr>
        <p:txBody>
          <a:bodyPr wrap="square">
            <a:spAutoFit/>
          </a:bodyPr>
          <a:lstStyle/>
          <a:p>
            <a:pPr algn="ctr"/>
            <a:r>
              <a:rPr lang="fr-FR" sz="2800" b="1" dirty="0">
                <a:solidFill>
                  <a:srgbClr val="002060"/>
                </a:solidFill>
              </a:rPr>
              <a:t>Données textuelles. Word2Vec</a:t>
            </a:r>
            <a:endParaRPr lang="en-GB" sz="2800" b="1" dirty="0">
              <a:solidFill>
                <a:srgbClr val="002060"/>
              </a:solidFill>
            </a:endParaRPr>
          </a:p>
        </p:txBody>
      </p:sp>
      <p:sp>
        <p:nvSpPr>
          <p:cNvPr id="6" name="TextBox 5">
            <a:extLst>
              <a:ext uri="{FF2B5EF4-FFF2-40B4-BE49-F238E27FC236}">
                <a16:creationId xmlns:a16="http://schemas.microsoft.com/office/drawing/2014/main" id="{270CCC6C-49C6-78FA-3118-7136BE503957}"/>
              </a:ext>
            </a:extLst>
          </p:cNvPr>
          <p:cNvSpPr txBox="1"/>
          <p:nvPr/>
        </p:nvSpPr>
        <p:spPr>
          <a:xfrm>
            <a:off x="143432" y="500978"/>
            <a:ext cx="6015319" cy="369332"/>
          </a:xfrm>
          <a:prstGeom prst="rect">
            <a:avLst/>
          </a:prstGeom>
          <a:noFill/>
        </p:spPr>
        <p:txBody>
          <a:bodyPr wrap="square">
            <a:spAutoFit/>
          </a:bodyPr>
          <a:lstStyle/>
          <a:p>
            <a:pPr>
              <a:spcAft>
                <a:spcPts val="600"/>
              </a:spcAft>
            </a:pPr>
            <a:r>
              <a:rPr lang="en-GB" dirty="0">
                <a:solidFill>
                  <a:srgbClr val="002060"/>
                </a:solidFill>
              </a:rPr>
              <a:t>1)</a:t>
            </a:r>
            <a:r>
              <a:rPr lang="en-GB" sz="1800" dirty="0">
                <a:solidFill>
                  <a:srgbClr val="002060"/>
                </a:solidFill>
              </a:rPr>
              <a:t> Extraction de features </a:t>
            </a:r>
          </a:p>
        </p:txBody>
      </p:sp>
      <p:sp>
        <p:nvSpPr>
          <p:cNvPr id="8" name="TextBox 7">
            <a:extLst>
              <a:ext uri="{FF2B5EF4-FFF2-40B4-BE49-F238E27FC236}">
                <a16:creationId xmlns:a16="http://schemas.microsoft.com/office/drawing/2014/main" id="{CA96F65F-223F-5217-0A9F-A8CF8F1DCD2A}"/>
              </a:ext>
            </a:extLst>
          </p:cNvPr>
          <p:cNvSpPr txBox="1"/>
          <p:nvPr/>
        </p:nvSpPr>
        <p:spPr>
          <a:xfrm>
            <a:off x="143432" y="855727"/>
            <a:ext cx="8933570" cy="307777"/>
          </a:xfrm>
          <a:prstGeom prst="rect">
            <a:avLst/>
          </a:prstGeom>
          <a:noFill/>
        </p:spPr>
        <p:txBody>
          <a:bodyPr wrap="square">
            <a:spAutoFit/>
          </a:bodyPr>
          <a:lstStyle/>
          <a:p>
            <a:r>
              <a:rPr lang="fr-FR" sz="1400" dirty="0"/>
              <a:t>Convertit les mots en vecteurs.  Reconnaît les mots de sens similaire (</a:t>
            </a:r>
            <a:r>
              <a:rPr lang="fr-FR" sz="1400" dirty="0" err="1"/>
              <a:t>p.ex</a:t>
            </a:r>
            <a:r>
              <a:rPr lang="fr-FR" sz="1400" dirty="0"/>
              <a:t>, </a:t>
            </a:r>
            <a:r>
              <a:rPr lang="en-GB" sz="1400" dirty="0"/>
              <a:t>"big" ~ "large“, "small" ~ "tiny“).</a:t>
            </a:r>
          </a:p>
        </p:txBody>
      </p:sp>
      <p:sp>
        <p:nvSpPr>
          <p:cNvPr id="9" name="TextBox 8">
            <a:extLst>
              <a:ext uri="{FF2B5EF4-FFF2-40B4-BE49-F238E27FC236}">
                <a16:creationId xmlns:a16="http://schemas.microsoft.com/office/drawing/2014/main" id="{B1EC1E55-7BF6-9073-F79F-70DF819925A6}"/>
              </a:ext>
            </a:extLst>
          </p:cNvPr>
          <p:cNvSpPr txBox="1"/>
          <p:nvPr/>
        </p:nvSpPr>
        <p:spPr>
          <a:xfrm>
            <a:off x="116536" y="1191201"/>
            <a:ext cx="3388664" cy="369332"/>
          </a:xfrm>
          <a:prstGeom prst="rect">
            <a:avLst/>
          </a:prstGeom>
          <a:noFill/>
        </p:spPr>
        <p:txBody>
          <a:bodyPr wrap="square">
            <a:spAutoFit/>
          </a:bodyPr>
          <a:lstStyle/>
          <a:p>
            <a:pPr>
              <a:spcAft>
                <a:spcPts val="600"/>
              </a:spcAft>
            </a:pPr>
            <a:r>
              <a:rPr lang="en-GB" dirty="0">
                <a:solidFill>
                  <a:srgbClr val="002060"/>
                </a:solidFill>
              </a:rPr>
              <a:t>2) </a:t>
            </a:r>
            <a:r>
              <a:rPr lang="en-GB" dirty="0" err="1">
                <a:solidFill>
                  <a:srgbClr val="002060"/>
                </a:solidFill>
              </a:rPr>
              <a:t>Réduction</a:t>
            </a:r>
            <a:r>
              <a:rPr lang="en-GB" dirty="0">
                <a:solidFill>
                  <a:srgbClr val="002060"/>
                </a:solidFill>
              </a:rPr>
              <a:t> de dimension (t-SNE)</a:t>
            </a:r>
            <a:endParaRPr lang="en-GB" sz="1800" dirty="0">
              <a:solidFill>
                <a:srgbClr val="002060"/>
              </a:solidFill>
            </a:endParaRPr>
          </a:p>
        </p:txBody>
      </p:sp>
      <p:sp>
        <p:nvSpPr>
          <p:cNvPr id="13" name="TextBox 12">
            <a:extLst>
              <a:ext uri="{FF2B5EF4-FFF2-40B4-BE49-F238E27FC236}">
                <a16:creationId xmlns:a16="http://schemas.microsoft.com/office/drawing/2014/main" id="{C3AF3231-4751-E222-39D4-4F5838A2B80F}"/>
              </a:ext>
            </a:extLst>
          </p:cNvPr>
          <p:cNvSpPr txBox="1"/>
          <p:nvPr/>
        </p:nvSpPr>
        <p:spPr>
          <a:xfrm>
            <a:off x="143432" y="6324101"/>
            <a:ext cx="1631576" cy="338554"/>
          </a:xfrm>
          <a:prstGeom prst="rect">
            <a:avLst/>
          </a:prstGeom>
          <a:noFill/>
        </p:spPr>
        <p:txBody>
          <a:bodyPr wrap="square">
            <a:spAutoFit/>
          </a:bodyPr>
          <a:lstStyle/>
          <a:p>
            <a:r>
              <a:rPr lang="en-GB" sz="1600" b="1" dirty="0"/>
              <a:t>ARI :</a:t>
            </a:r>
            <a:r>
              <a:rPr lang="en-GB" sz="1600" dirty="0"/>
              <a:t>  0.1938</a:t>
            </a:r>
          </a:p>
        </p:txBody>
      </p:sp>
      <p:sp>
        <p:nvSpPr>
          <p:cNvPr id="14" name="TextBox 13">
            <a:extLst>
              <a:ext uri="{FF2B5EF4-FFF2-40B4-BE49-F238E27FC236}">
                <a16:creationId xmlns:a16="http://schemas.microsoft.com/office/drawing/2014/main" id="{96FAB604-4DF3-0298-D5FE-8EBA8B87F4C3}"/>
              </a:ext>
            </a:extLst>
          </p:cNvPr>
          <p:cNvSpPr txBox="1"/>
          <p:nvPr/>
        </p:nvSpPr>
        <p:spPr>
          <a:xfrm>
            <a:off x="1963271" y="6261297"/>
            <a:ext cx="5280211" cy="523220"/>
          </a:xfrm>
          <a:prstGeom prst="rect">
            <a:avLst/>
          </a:prstGeom>
          <a:noFill/>
        </p:spPr>
        <p:txBody>
          <a:bodyPr wrap="square">
            <a:spAutoFit/>
          </a:bodyPr>
          <a:lstStyle/>
          <a:p>
            <a:r>
              <a:rPr lang="fr-FR" sz="1400" dirty="0"/>
              <a:t>Le clustering a bien séparé des catégories telles que ‘baby care’ et ‘home </a:t>
            </a:r>
            <a:r>
              <a:rPr lang="fr-FR" sz="1400" dirty="0" err="1"/>
              <a:t>decor</a:t>
            </a:r>
            <a:r>
              <a:rPr lang="fr-FR" sz="1400" dirty="0"/>
              <a:t> &amp; festive </a:t>
            </a:r>
            <a:r>
              <a:rPr lang="fr-FR" sz="1400" dirty="0" err="1"/>
              <a:t>needs</a:t>
            </a:r>
            <a:r>
              <a:rPr lang="fr-FR" sz="1400" dirty="0"/>
              <a:t>’</a:t>
            </a:r>
            <a:endParaRPr lang="en-GB" sz="1400" dirty="0"/>
          </a:p>
        </p:txBody>
      </p:sp>
      <p:sp>
        <p:nvSpPr>
          <p:cNvPr id="2" name="TextBox 1">
            <a:extLst>
              <a:ext uri="{FF2B5EF4-FFF2-40B4-BE49-F238E27FC236}">
                <a16:creationId xmlns:a16="http://schemas.microsoft.com/office/drawing/2014/main" id="{9E2E17DE-5165-E0D7-1F1B-F9874EB60475}"/>
              </a:ext>
            </a:extLst>
          </p:cNvPr>
          <p:cNvSpPr txBox="1"/>
          <p:nvPr/>
        </p:nvSpPr>
        <p:spPr>
          <a:xfrm>
            <a:off x="116536" y="1560533"/>
            <a:ext cx="6015319" cy="369332"/>
          </a:xfrm>
          <a:prstGeom prst="rect">
            <a:avLst/>
          </a:prstGeom>
          <a:noFill/>
        </p:spPr>
        <p:txBody>
          <a:bodyPr wrap="square">
            <a:spAutoFit/>
          </a:bodyPr>
          <a:lstStyle/>
          <a:p>
            <a:pPr>
              <a:spcAft>
                <a:spcPts val="600"/>
              </a:spcAft>
            </a:pPr>
            <a:r>
              <a:rPr lang="en-GB" dirty="0">
                <a:solidFill>
                  <a:srgbClr val="002060"/>
                </a:solidFill>
              </a:rPr>
              <a:t>3)</a:t>
            </a:r>
            <a:r>
              <a:rPr lang="en-GB" sz="1800" dirty="0">
                <a:solidFill>
                  <a:srgbClr val="002060"/>
                </a:solidFill>
              </a:rPr>
              <a:t> Clustering (k-means avec 7 clusters)</a:t>
            </a:r>
          </a:p>
        </p:txBody>
      </p:sp>
      <p:sp>
        <p:nvSpPr>
          <p:cNvPr id="3" name="TextBox 2">
            <a:extLst>
              <a:ext uri="{FF2B5EF4-FFF2-40B4-BE49-F238E27FC236}">
                <a16:creationId xmlns:a16="http://schemas.microsoft.com/office/drawing/2014/main" id="{064D2D4F-ED25-81AB-10FF-CFA57185860B}"/>
              </a:ext>
            </a:extLst>
          </p:cNvPr>
          <p:cNvSpPr txBox="1"/>
          <p:nvPr/>
        </p:nvSpPr>
        <p:spPr>
          <a:xfrm>
            <a:off x="134468" y="1936584"/>
            <a:ext cx="8875061" cy="369332"/>
          </a:xfrm>
          <a:prstGeom prst="rect">
            <a:avLst/>
          </a:prstGeom>
          <a:noFill/>
        </p:spPr>
        <p:txBody>
          <a:bodyPr wrap="square">
            <a:spAutoFit/>
          </a:bodyPr>
          <a:lstStyle/>
          <a:p>
            <a:pPr>
              <a:spcAft>
                <a:spcPts val="600"/>
              </a:spcAft>
            </a:pPr>
            <a:r>
              <a:rPr lang="en-GB" dirty="0">
                <a:solidFill>
                  <a:srgbClr val="002060"/>
                </a:solidFill>
              </a:rPr>
              <a:t>4)</a:t>
            </a:r>
            <a:r>
              <a:rPr lang="en-GB" sz="1800" dirty="0">
                <a:solidFill>
                  <a:srgbClr val="002060"/>
                </a:solidFill>
              </a:rPr>
              <a:t> ARI score</a:t>
            </a:r>
          </a:p>
        </p:txBody>
      </p:sp>
      <p:pic>
        <p:nvPicPr>
          <p:cNvPr id="10" name="Picture 9">
            <a:extLst>
              <a:ext uri="{FF2B5EF4-FFF2-40B4-BE49-F238E27FC236}">
                <a16:creationId xmlns:a16="http://schemas.microsoft.com/office/drawing/2014/main" id="{835B519C-C3A8-FEF9-068E-3DC17384F6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861" y="2280420"/>
            <a:ext cx="9043525" cy="3903307"/>
          </a:xfrm>
          <a:prstGeom prst="rect">
            <a:avLst/>
          </a:prstGeom>
        </p:spPr>
      </p:pic>
    </p:spTree>
    <p:extLst>
      <p:ext uri="{BB962C8B-B14F-4D97-AF65-F5344CB8AC3E}">
        <p14:creationId xmlns:p14="http://schemas.microsoft.com/office/powerpoint/2010/main" val="18683582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F6B0266-5146-0390-B6E1-64154C81241B}"/>
              </a:ext>
            </a:extLst>
          </p:cNvPr>
          <p:cNvSpPr>
            <a:spLocks noGrp="1"/>
          </p:cNvSpPr>
          <p:nvPr>
            <p:ph type="sldNum" sz="quarter" idx="12"/>
          </p:nvPr>
        </p:nvSpPr>
        <p:spPr/>
        <p:txBody>
          <a:bodyPr/>
          <a:lstStyle/>
          <a:p>
            <a:fld id="{B9ED66B8-E08F-45A6-A88A-E62EAE350C7A}" type="slidenum">
              <a:rPr lang="en-GB" smtClean="0"/>
              <a:t>12</a:t>
            </a:fld>
            <a:endParaRPr lang="en-GB"/>
          </a:p>
        </p:txBody>
      </p:sp>
      <p:sp>
        <p:nvSpPr>
          <p:cNvPr id="5" name="TextBox 4">
            <a:extLst>
              <a:ext uri="{FF2B5EF4-FFF2-40B4-BE49-F238E27FC236}">
                <a16:creationId xmlns:a16="http://schemas.microsoft.com/office/drawing/2014/main" id="{EC3E8048-9286-4662-4CE9-32524D2B27BA}"/>
              </a:ext>
            </a:extLst>
          </p:cNvPr>
          <p:cNvSpPr txBox="1"/>
          <p:nvPr/>
        </p:nvSpPr>
        <p:spPr>
          <a:xfrm>
            <a:off x="162482" y="91699"/>
            <a:ext cx="8450357" cy="769441"/>
          </a:xfrm>
          <a:prstGeom prst="rect">
            <a:avLst/>
          </a:prstGeom>
          <a:noFill/>
        </p:spPr>
        <p:txBody>
          <a:bodyPr wrap="square">
            <a:spAutoFit/>
          </a:bodyPr>
          <a:lstStyle/>
          <a:p>
            <a:pPr algn="ctr"/>
            <a:r>
              <a:rPr lang="fr-FR" sz="2200" b="1" dirty="0">
                <a:solidFill>
                  <a:srgbClr val="002060"/>
                </a:solidFill>
              </a:rPr>
              <a:t>Données textuelles. BERT (</a:t>
            </a:r>
            <a:r>
              <a:rPr lang="fr-FR" sz="2200" b="1" dirty="0" err="1">
                <a:solidFill>
                  <a:srgbClr val="002060"/>
                </a:solidFill>
              </a:rPr>
              <a:t>Bidirectional</a:t>
            </a:r>
            <a:r>
              <a:rPr lang="fr-FR" sz="2200" b="1" dirty="0">
                <a:solidFill>
                  <a:srgbClr val="002060"/>
                </a:solidFill>
              </a:rPr>
              <a:t> Encoder </a:t>
            </a:r>
            <a:r>
              <a:rPr lang="fr-FR" sz="2200" b="1" dirty="0" err="1">
                <a:solidFill>
                  <a:srgbClr val="002060"/>
                </a:solidFill>
              </a:rPr>
              <a:t>Representations</a:t>
            </a:r>
            <a:r>
              <a:rPr lang="fr-FR" sz="2200" b="1" dirty="0">
                <a:solidFill>
                  <a:srgbClr val="002060"/>
                </a:solidFill>
              </a:rPr>
              <a:t> </a:t>
            </a:r>
            <a:r>
              <a:rPr lang="fr-FR" sz="2200" b="1" dirty="0" err="1">
                <a:solidFill>
                  <a:srgbClr val="002060"/>
                </a:solidFill>
              </a:rPr>
              <a:t>from</a:t>
            </a:r>
            <a:r>
              <a:rPr lang="fr-FR" sz="2200" b="1" dirty="0">
                <a:solidFill>
                  <a:srgbClr val="002060"/>
                </a:solidFill>
              </a:rPr>
              <a:t> Transformers)</a:t>
            </a:r>
            <a:endParaRPr lang="en-GB" sz="2200" b="1" dirty="0">
              <a:solidFill>
                <a:srgbClr val="002060"/>
              </a:solidFill>
            </a:endParaRPr>
          </a:p>
        </p:txBody>
      </p:sp>
      <p:sp>
        <p:nvSpPr>
          <p:cNvPr id="2" name="TextBox 1">
            <a:extLst>
              <a:ext uri="{FF2B5EF4-FFF2-40B4-BE49-F238E27FC236}">
                <a16:creationId xmlns:a16="http://schemas.microsoft.com/office/drawing/2014/main" id="{D5AA2FE3-C8AB-E6C3-459C-B71A3219D5A3}"/>
              </a:ext>
            </a:extLst>
          </p:cNvPr>
          <p:cNvSpPr txBox="1"/>
          <p:nvPr/>
        </p:nvSpPr>
        <p:spPr>
          <a:xfrm>
            <a:off x="115179" y="759078"/>
            <a:ext cx="8858252" cy="1092607"/>
          </a:xfrm>
          <a:prstGeom prst="rect">
            <a:avLst/>
          </a:prstGeom>
          <a:noFill/>
        </p:spPr>
        <p:txBody>
          <a:bodyPr wrap="square">
            <a:spAutoFit/>
          </a:bodyPr>
          <a:lstStyle/>
          <a:p>
            <a:pPr marL="342900" indent="-342900">
              <a:spcAft>
                <a:spcPts val="600"/>
              </a:spcAft>
              <a:buAutoNum type="arabicParenR"/>
            </a:pPr>
            <a:r>
              <a:rPr lang="en-GB" sz="1800" dirty="0">
                <a:solidFill>
                  <a:srgbClr val="002060"/>
                </a:solidFill>
              </a:rPr>
              <a:t>Extraction de features (base model (uncased))</a:t>
            </a:r>
            <a:r>
              <a:rPr lang="en-GB" sz="1800" dirty="0"/>
              <a:t> </a:t>
            </a:r>
          </a:p>
          <a:p>
            <a:pPr>
              <a:spcAft>
                <a:spcPts val="600"/>
              </a:spcAft>
            </a:pPr>
            <a:r>
              <a:rPr lang="en-GB" sz="1400" dirty="0"/>
              <a:t>Ce </a:t>
            </a:r>
            <a:r>
              <a:rPr lang="en-GB" sz="1400" dirty="0" err="1"/>
              <a:t>modèle</a:t>
            </a:r>
            <a:r>
              <a:rPr lang="en-GB" sz="1400" dirty="0"/>
              <a:t> </a:t>
            </a:r>
            <a:r>
              <a:rPr lang="en-GB" sz="1400" dirty="0" err="1"/>
              <a:t>est</a:t>
            </a:r>
            <a:r>
              <a:rPr lang="en-GB" sz="1400" dirty="0"/>
              <a:t> </a:t>
            </a:r>
            <a:r>
              <a:rPr lang="en-GB" sz="1400" dirty="0" err="1"/>
              <a:t>pré-entraîné</a:t>
            </a:r>
            <a:r>
              <a:rPr lang="en-GB" sz="1400" dirty="0"/>
              <a:t> sur des </a:t>
            </a:r>
            <a:r>
              <a:rPr lang="en-GB" sz="1400" dirty="0" err="1"/>
              <a:t>données</a:t>
            </a:r>
            <a:r>
              <a:rPr lang="en-GB" sz="1400" dirty="0"/>
              <a:t> </a:t>
            </a:r>
            <a:r>
              <a:rPr lang="en-GB" sz="1400" dirty="0" err="1"/>
              <a:t>textuelles</a:t>
            </a:r>
            <a:r>
              <a:rPr lang="en-GB" sz="1400" dirty="0"/>
              <a:t> brutes. </a:t>
            </a:r>
            <a:r>
              <a:rPr lang="fr-FR" sz="1400" dirty="0"/>
              <a:t>L'algorithme apprend les relations contextuelles entre les mots dans une phrase/un texte</a:t>
            </a:r>
            <a:r>
              <a:rPr lang="en-GB" sz="1400" dirty="0"/>
              <a:t> . On </a:t>
            </a:r>
            <a:r>
              <a:rPr lang="en-GB" sz="1400" dirty="0" err="1"/>
              <a:t>génère</a:t>
            </a:r>
            <a:r>
              <a:rPr lang="en-GB" sz="1400" dirty="0"/>
              <a:t> les 'embeddings' qui </a:t>
            </a:r>
            <a:r>
              <a:rPr lang="en-GB" sz="1400" dirty="0" err="1"/>
              <a:t>capturent</a:t>
            </a:r>
            <a:r>
              <a:rPr lang="en-GB" sz="1400" dirty="0"/>
              <a:t> </a:t>
            </a:r>
            <a:r>
              <a:rPr lang="en-GB" sz="1400" dirty="0" err="1"/>
              <a:t>en</a:t>
            </a:r>
            <a:r>
              <a:rPr lang="en-GB" sz="1400" dirty="0"/>
              <a:t> </a:t>
            </a:r>
            <a:r>
              <a:rPr lang="en-GB" sz="1400" dirty="0" err="1"/>
              <a:t>quelque</a:t>
            </a:r>
            <a:r>
              <a:rPr lang="en-GB" sz="1400" dirty="0"/>
              <a:t> </a:t>
            </a:r>
            <a:r>
              <a:rPr lang="en-GB" sz="1400" dirty="0" err="1"/>
              <a:t>sorte</a:t>
            </a:r>
            <a:r>
              <a:rPr lang="en-GB" sz="1400" dirty="0"/>
              <a:t> les </a:t>
            </a:r>
            <a:r>
              <a:rPr lang="en-GB" sz="1400" dirty="0" err="1"/>
              <a:t>principales</a:t>
            </a:r>
            <a:r>
              <a:rPr lang="en-GB" sz="1400" dirty="0"/>
              <a:t> </a:t>
            </a:r>
            <a:r>
              <a:rPr lang="en-GB" sz="1400" dirty="0" err="1"/>
              <a:t>caractéristiques</a:t>
            </a:r>
            <a:r>
              <a:rPr lang="en-GB" sz="1400" dirty="0"/>
              <a:t> des </a:t>
            </a:r>
            <a:r>
              <a:rPr lang="en-GB" sz="1400" dirty="0" err="1"/>
              <a:t>textes</a:t>
            </a:r>
            <a:r>
              <a:rPr lang="en-GB" sz="1400" dirty="0"/>
              <a:t>.</a:t>
            </a:r>
          </a:p>
        </p:txBody>
      </p:sp>
      <p:sp>
        <p:nvSpPr>
          <p:cNvPr id="3" name="TextBox 2">
            <a:extLst>
              <a:ext uri="{FF2B5EF4-FFF2-40B4-BE49-F238E27FC236}">
                <a16:creationId xmlns:a16="http://schemas.microsoft.com/office/drawing/2014/main" id="{CD861762-37BB-542A-21F4-C482B7F3C5F0}"/>
              </a:ext>
            </a:extLst>
          </p:cNvPr>
          <p:cNvSpPr txBox="1"/>
          <p:nvPr/>
        </p:nvSpPr>
        <p:spPr>
          <a:xfrm>
            <a:off x="115179" y="1798827"/>
            <a:ext cx="3486153" cy="369332"/>
          </a:xfrm>
          <a:prstGeom prst="rect">
            <a:avLst/>
          </a:prstGeom>
          <a:noFill/>
        </p:spPr>
        <p:txBody>
          <a:bodyPr wrap="square">
            <a:spAutoFit/>
          </a:bodyPr>
          <a:lstStyle/>
          <a:p>
            <a:pPr>
              <a:spcAft>
                <a:spcPts val="600"/>
              </a:spcAft>
            </a:pPr>
            <a:r>
              <a:rPr lang="en-GB" dirty="0">
                <a:solidFill>
                  <a:srgbClr val="002060"/>
                </a:solidFill>
              </a:rPr>
              <a:t>2) </a:t>
            </a:r>
            <a:r>
              <a:rPr lang="en-GB" dirty="0" err="1">
                <a:solidFill>
                  <a:srgbClr val="002060"/>
                </a:solidFill>
              </a:rPr>
              <a:t>Réduction</a:t>
            </a:r>
            <a:r>
              <a:rPr lang="en-GB" dirty="0">
                <a:solidFill>
                  <a:srgbClr val="002060"/>
                </a:solidFill>
              </a:rPr>
              <a:t> de dimension (t-SNE)</a:t>
            </a:r>
            <a:endParaRPr lang="en-GB" sz="1800" dirty="0">
              <a:solidFill>
                <a:srgbClr val="002060"/>
              </a:solidFill>
            </a:endParaRPr>
          </a:p>
        </p:txBody>
      </p:sp>
      <p:sp>
        <p:nvSpPr>
          <p:cNvPr id="12" name="TextBox 11">
            <a:extLst>
              <a:ext uri="{FF2B5EF4-FFF2-40B4-BE49-F238E27FC236}">
                <a16:creationId xmlns:a16="http://schemas.microsoft.com/office/drawing/2014/main" id="{7D3FD476-6069-043F-B223-D597F6F51ECE}"/>
              </a:ext>
            </a:extLst>
          </p:cNvPr>
          <p:cNvSpPr txBox="1"/>
          <p:nvPr/>
        </p:nvSpPr>
        <p:spPr>
          <a:xfrm>
            <a:off x="266703" y="6351787"/>
            <a:ext cx="1631576" cy="338554"/>
          </a:xfrm>
          <a:prstGeom prst="rect">
            <a:avLst/>
          </a:prstGeom>
          <a:noFill/>
        </p:spPr>
        <p:txBody>
          <a:bodyPr wrap="square">
            <a:spAutoFit/>
          </a:bodyPr>
          <a:lstStyle/>
          <a:p>
            <a:r>
              <a:rPr lang="en-GB" sz="1600" b="1" dirty="0"/>
              <a:t>ARI :</a:t>
            </a:r>
            <a:r>
              <a:rPr lang="en-GB" sz="1600" dirty="0"/>
              <a:t>  0.4145</a:t>
            </a:r>
          </a:p>
        </p:txBody>
      </p:sp>
      <p:sp>
        <p:nvSpPr>
          <p:cNvPr id="13" name="TextBox 12">
            <a:extLst>
              <a:ext uri="{FF2B5EF4-FFF2-40B4-BE49-F238E27FC236}">
                <a16:creationId xmlns:a16="http://schemas.microsoft.com/office/drawing/2014/main" id="{72FDFFCE-06E4-831E-79BF-B01E01AA049F}"/>
              </a:ext>
            </a:extLst>
          </p:cNvPr>
          <p:cNvSpPr txBox="1"/>
          <p:nvPr/>
        </p:nvSpPr>
        <p:spPr>
          <a:xfrm>
            <a:off x="3541059" y="6261385"/>
            <a:ext cx="4248149" cy="523220"/>
          </a:xfrm>
          <a:prstGeom prst="rect">
            <a:avLst/>
          </a:prstGeom>
          <a:noFill/>
        </p:spPr>
        <p:txBody>
          <a:bodyPr wrap="square">
            <a:spAutoFit/>
          </a:bodyPr>
          <a:lstStyle/>
          <a:p>
            <a:r>
              <a:rPr lang="fr-FR" sz="1400" dirty="0"/>
              <a:t>Le clustering a bien séparé des catégories telles que ‘beauty and </a:t>
            </a:r>
            <a:r>
              <a:rPr lang="fr-FR" sz="1400" dirty="0" err="1"/>
              <a:t>personal</a:t>
            </a:r>
            <a:r>
              <a:rPr lang="fr-FR" sz="1400" dirty="0"/>
              <a:t> care’ et ‘</a:t>
            </a:r>
            <a:r>
              <a:rPr lang="fr-FR" sz="1400" dirty="0" err="1"/>
              <a:t>kitchen</a:t>
            </a:r>
            <a:r>
              <a:rPr lang="fr-FR" sz="1400" dirty="0"/>
              <a:t> &amp; </a:t>
            </a:r>
            <a:r>
              <a:rPr lang="fr-FR" sz="1400" dirty="0" err="1"/>
              <a:t>dining</a:t>
            </a:r>
            <a:r>
              <a:rPr lang="fr-FR" sz="1400" dirty="0"/>
              <a:t>’</a:t>
            </a:r>
            <a:endParaRPr lang="en-GB" sz="1400" dirty="0"/>
          </a:p>
        </p:txBody>
      </p:sp>
      <p:sp>
        <p:nvSpPr>
          <p:cNvPr id="14" name="TextBox 13">
            <a:extLst>
              <a:ext uri="{FF2B5EF4-FFF2-40B4-BE49-F238E27FC236}">
                <a16:creationId xmlns:a16="http://schemas.microsoft.com/office/drawing/2014/main" id="{4553F3F3-7953-915C-6175-CEA8E40D95FD}"/>
              </a:ext>
            </a:extLst>
          </p:cNvPr>
          <p:cNvSpPr txBox="1"/>
          <p:nvPr/>
        </p:nvSpPr>
        <p:spPr>
          <a:xfrm>
            <a:off x="115179" y="2099734"/>
            <a:ext cx="3862671" cy="369332"/>
          </a:xfrm>
          <a:prstGeom prst="rect">
            <a:avLst/>
          </a:prstGeom>
          <a:noFill/>
        </p:spPr>
        <p:txBody>
          <a:bodyPr wrap="square">
            <a:spAutoFit/>
          </a:bodyPr>
          <a:lstStyle/>
          <a:p>
            <a:pPr>
              <a:spcAft>
                <a:spcPts val="600"/>
              </a:spcAft>
            </a:pPr>
            <a:r>
              <a:rPr lang="en-GB" dirty="0">
                <a:solidFill>
                  <a:srgbClr val="002060"/>
                </a:solidFill>
              </a:rPr>
              <a:t>3)</a:t>
            </a:r>
            <a:r>
              <a:rPr lang="en-GB" sz="1800" dirty="0">
                <a:solidFill>
                  <a:srgbClr val="002060"/>
                </a:solidFill>
              </a:rPr>
              <a:t> Clustering (k-means avec 7 clusters)</a:t>
            </a:r>
          </a:p>
        </p:txBody>
      </p:sp>
      <p:sp>
        <p:nvSpPr>
          <p:cNvPr id="15" name="TextBox 14">
            <a:extLst>
              <a:ext uri="{FF2B5EF4-FFF2-40B4-BE49-F238E27FC236}">
                <a16:creationId xmlns:a16="http://schemas.microsoft.com/office/drawing/2014/main" id="{63D0BE5A-A964-280F-572E-C1118F27AC5A}"/>
              </a:ext>
            </a:extLst>
          </p:cNvPr>
          <p:cNvSpPr txBox="1"/>
          <p:nvPr/>
        </p:nvSpPr>
        <p:spPr>
          <a:xfrm>
            <a:off x="4922745" y="1750999"/>
            <a:ext cx="3862672" cy="369332"/>
          </a:xfrm>
          <a:prstGeom prst="rect">
            <a:avLst/>
          </a:prstGeom>
          <a:noFill/>
        </p:spPr>
        <p:txBody>
          <a:bodyPr wrap="square">
            <a:spAutoFit/>
          </a:bodyPr>
          <a:lstStyle/>
          <a:p>
            <a:pPr>
              <a:spcAft>
                <a:spcPts val="600"/>
              </a:spcAft>
            </a:pPr>
            <a:r>
              <a:rPr lang="en-GB" dirty="0">
                <a:solidFill>
                  <a:srgbClr val="002060"/>
                </a:solidFill>
              </a:rPr>
              <a:t>4)</a:t>
            </a:r>
            <a:r>
              <a:rPr lang="en-GB" sz="1800" dirty="0">
                <a:solidFill>
                  <a:srgbClr val="002060"/>
                </a:solidFill>
              </a:rPr>
              <a:t> ARI score</a:t>
            </a:r>
          </a:p>
        </p:txBody>
      </p:sp>
      <p:pic>
        <p:nvPicPr>
          <p:cNvPr id="7" name="Picture 6">
            <a:extLst>
              <a:ext uri="{FF2B5EF4-FFF2-40B4-BE49-F238E27FC236}">
                <a16:creationId xmlns:a16="http://schemas.microsoft.com/office/drawing/2014/main" id="{A23BE3EF-7426-0AEE-A341-15968D1F37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790" y="2481810"/>
            <a:ext cx="9000000" cy="3805715"/>
          </a:xfrm>
          <a:prstGeom prst="rect">
            <a:avLst/>
          </a:prstGeom>
        </p:spPr>
      </p:pic>
    </p:spTree>
    <p:extLst>
      <p:ext uri="{BB962C8B-B14F-4D97-AF65-F5344CB8AC3E}">
        <p14:creationId xmlns:p14="http://schemas.microsoft.com/office/powerpoint/2010/main" val="42291990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B51F8D0-9FD5-AC72-0E00-2A74EDE3D0DA}"/>
              </a:ext>
            </a:extLst>
          </p:cNvPr>
          <p:cNvSpPr>
            <a:spLocks noGrp="1"/>
          </p:cNvSpPr>
          <p:nvPr>
            <p:ph type="sldNum" sz="quarter" idx="12"/>
          </p:nvPr>
        </p:nvSpPr>
        <p:spPr/>
        <p:txBody>
          <a:bodyPr/>
          <a:lstStyle/>
          <a:p>
            <a:fld id="{B9ED66B8-E08F-45A6-A88A-E62EAE350C7A}" type="slidenum">
              <a:rPr lang="en-GB" smtClean="0"/>
              <a:t>13</a:t>
            </a:fld>
            <a:endParaRPr lang="en-GB"/>
          </a:p>
        </p:txBody>
      </p:sp>
      <p:sp>
        <p:nvSpPr>
          <p:cNvPr id="5" name="TextBox 4">
            <a:extLst>
              <a:ext uri="{FF2B5EF4-FFF2-40B4-BE49-F238E27FC236}">
                <a16:creationId xmlns:a16="http://schemas.microsoft.com/office/drawing/2014/main" id="{856D1F30-0746-B87B-91A0-BD6CC5896B5E}"/>
              </a:ext>
            </a:extLst>
          </p:cNvPr>
          <p:cNvSpPr txBox="1"/>
          <p:nvPr/>
        </p:nvSpPr>
        <p:spPr>
          <a:xfrm>
            <a:off x="233084" y="55839"/>
            <a:ext cx="8415616" cy="430887"/>
          </a:xfrm>
          <a:prstGeom prst="rect">
            <a:avLst/>
          </a:prstGeom>
          <a:noFill/>
        </p:spPr>
        <p:txBody>
          <a:bodyPr wrap="square">
            <a:spAutoFit/>
          </a:bodyPr>
          <a:lstStyle/>
          <a:p>
            <a:pPr algn="ctr"/>
            <a:r>
              <a:rPr lang="fr-FR" sz="2200" b="1" dirty="0">
                <a:solidFill>
                  <a:srgbClr val="002060"/>
                </a:solidFill>
              </a:rPr>
              <a:t>Données textuelles. USE - Universal Sentence Encoder</a:t>
            </a:r>
            <a:endParaRPr lang="en-GB" sz="2200" b="1" dirty="0">
              <a:solidFill>
                <a:srgbClr val="002060"/>
              </a:solidFill>
            </a:endParaRPr>
          </a:p>
        </p:txBody>
      </p:sp>
      <p:sp>
        <p:nvSpPr>
          <p:cNvPr id="6" name="TextBox 5">
            <a:extLst>
              <a:ext uri="{FF2B5EF4-FFF2-40B4-BE49-F238E27FC236}">
                <a16:creationId xmlns:a16="http://schemas.microsoft.com/office/drawing/2014/main" id="{6F9FEE10-728D-893B-6262-13F97EFA695D}"/>
              </a:ext>
            </a:extLst>
          </p:cNvPr>
          <p:cNvSpPr txBox="1"/>
          <p:nvPr/>
        </p:nvSpPr>
        <p:spPr>
          <a:xfrm>
            <a:off x="266703" y="447700"/>
            <a:ext cx="8750674" cy="1308050"/>
          </a:xfrm>
          <a:prstGeom prst="rect">
            <a:avLst/>
          </a:prstGeom>
          <a:noFill/>
        </p:spPr>
        <p:txBody>
          <a:bodyPr wrap="square">
            <a:spAutoFit/>
          </a:bodyPr>
          <a:lstStyle/>
          <a:p>
            <a:pPr marL="342900" indent="-342900">
              <a:spcAft>
                <a:spcPts val="600"/>
              </a:spcAft>
              <a:buAutoNum type="arabicParenR"/>
            </a:pPr>
            <a:r>
              <a:rPr lang="en-GB" sz="1800" dirty="0">
                <a:solidFill>
                  <a:srgbClr val="002060"/>
                </a:solidFill>
              </a:rPr>
              <a:t>Extraction de features  </a:t>
            </a:r>
          </a:p>
          <a:p>
            <a:pPr>
              <a:spcAft>
                <a:spcPts val="600"/>
              </a:spcAft>
            </a:pPr>
            <a:r>
              <a:rPr lang="fr-FR" sz="1400" dirty="0"/>
              <a:t>Contrairement aux techniques de </a:t>
            </a:r>
            <a:r>
              <a:rPr lang="fr-FR" sz="1400" dirty="0" err="1"/>
              <a:t>word</a:t>
            </a:r>
            <a:r>
              <a:rPr lang="fr-FR" sz="1400" dirty="0"/>
              <a:t> </a:t>
            </a:r>
            <a:r>
              <a:rPr lang="fr-FR" sz="1400" dirty="0" err="1"/>
              <a:t>embedding</a:t>
            </a:r>
            <a:r>
              <a:rPr lang="fr-FR" sz="1400" dirty="0"/>
              <a:t> dans lesquelles on  </a:t>
            </a:r>
            <a:r>
              <a:rPr lang="fr-FR" sz="1400" dirty="0" err="1"/>
              <a:t>représent</a:t>
            </a:r>
            <a:r>
              <a:rPr lang="fr-FR" sz="1400" dirty="0"/>
              <a:t> le mot dans des vecteurs, dans Sentence </a:t>
            </a:r>
            <a:r>
              <a:rPr lang="fr-FR" sz="1400" dirty="0" err="1"/>
              <a:t>Embeddings</a:t>
            </a:r>
            <a:r>
              <a:rPr lang="fr-FR" sz="1400" dirty="0"/>
              <a:t>, la phrase ou le texte entier ainsi que ses informations sémantiques sont mappés dans des vecteurs de nombres réels. Cette technique permet de comprendre et de traiter les informations utiles d'un texte entier, qui peuvent ensuite être utilisées pour mieux comprendre le contexte ou le sens de la phrase.</a:t>
            </a:r>
            <a:endParaRPr lang="en-GB" sz="1400" dirty="0"/>
          </a:p>
        </p:txBody>
      </p:sp>
      <p:sp>
        <p:nvSpPr>
          <p:cNvPr id="7" name="TextBox 6">
            <a:extLst>
              <a:ext uri="{FF2B5EF4-FFF2-40B4-BE49-F238E27FC236}">
                <a16:creationId xmlns:a16="http://schemas.microsoft.com/office/drawing/2014/main" id="{47CCA67D-9496-F82A-25EE-731AA83FE052}"/>
              </a:ext>
            </a:extLst>
          </p:cNvPr>
          <p:cNvSpPr txBox="1"/>
          <p:nvPr/>
        </p:nvSpPr>
        <p:spPr>
          <a:xfrm>
            <a:off x="266703" y="1745309"/>
            <a:ext cx="3450294" cy="369332"/>
          </a:xfrm>
          <a:prstGeom prst="rect">
            <a:avLst/>
          </a:prstGeom>
          <a:noFill/>
        </p:spPr>
        <p:txBody>
          <a:bodyPr wrap="square">
            <a:spAutoFit/>
          </a:bodyPr>
          <a:lstStyle/>
          <a:p>
            <a:pPr>
              <a:spcAft>
                <a:spcPts val="600"/>
              </a:spcAft>
            </a:pPr>
            <a:r>
              <a:rPr lang="en-GB" dirty="0">
                <a:solidFill>
                  <a:srgbClr val="002060"/>
                </a:solidFill>
              </a:rPr>
              <a:t>2) </a:t>
            </a:r>
            <a:r>
              <a:rPr lang="en-GB" dirty="0" err="1">
                <a:solidFill>
                  <a:srgbClr val="002060"/>
                </a:solidFill>
              </a:rPr>
              <a:t>Réduction</a:t>
            </a:r>
            <a:r>
              <a:rPr lang="en-GB" dirty="0">
                <a:solidFill>
                  <a:srgbClr val="002060"/>
                </a:solidFill>
              </a:rPr>
              <a:t> de dimension (t-SNE)</a:t>
            </a:r>
            <a:endParaRPr lang="en-GB" sz="1800" dirty="0">
              <a:solidFill>
                <a:srgbClr val="002060"/>
              </a:solidFill>
            </a:endParaRPr>
          </a:p>
        </p:txBody>
      </p:sp>
      <p:sp>
        <p:nvSpPr>
          <p:cNvPr id="10" name="TextBox 9">
            <a:extLst>
              <a:ext uri="{FF2B5EF4-FFF2-40B4-BE49-F238E27FC236}">
                <a16:creationId xmlns:a16="http://schemas.microsoft.com/office/drawing/2014/main" id="{2973F70C-6912-5999-D011-1C91420D80B9}"/>
              </a:ext>
            </a:extLst>
          </p:cNvPr>
          <p:cNvSpPr txBox="1"/>
          <p:nvPr/>
        </p:nvSpPr>
        <p:spPr>
          <a:xfrm>
            <a:off x="266703" y="6396970"/>
            <a:ext cx="1631576" cy="338554"/>
          </a:xfrm>
          <a:prstGeom prst="rect">
            <a:avLst/>
          </a:prstGeom>
          <a:noFill/>
        </p:spPr>
        <p:txBody>
          <a:bodyPr wrap="square">
            <a:spAutoFit/>
          </a:bodyPr>
          <a:lstStyle/>
          <a:p>
            <a:r>
              <a:rPr lang="en-GB" sz="1600" b="1" dirty="0"/>
              <a:t>ARI :</a:t>
            </a:r>
            <a:r>
              <a:rPr lang="en-GB" sz="1600" dirty="0"/>
              <a:t>  0.6632</a:t>
            </a:r>
          </a:p>
        </p:txBody>
      </p:sp>
      <p:sp>
        <p:nvSpPr>
          <p:cNvPr id="11" name="TextBox 10">
            <a:extLst>
              <a:ext uri="{FF2B5EF4-FFF2-40B4-BE49-F238E27FC236}">
                <a16:creationId xmlns:a16="http://schemas.microsoft.com/office/drawing/2014/main" id="{40483900-B04A-FB9F-1FC7-033A415C83FF}"/>
              </a:ext>
            </a:extLst>
          </p:cNvPr>
          <p:cNvSpPr txBox="1"/>
          <p:nvPr/>
        </p:nvSpPr>
        <p:spPr>
          <a:xfrm>
            <a:off x="2686051" y="6427747"/>
            <a:ext cx="4933949" cy="307777"/>
          </a:xfrm>
          <a:prstGeom prst="rect">
            <a:avLst/>
          </a:prstGeom>
          <a:noFill/>
        </p:spPr>
        <p:txBody>
          <a:bodyPr wrap="square">
            <a:spAutoFit/>
          </a:bodyPr>
          <a:lstStyle/>
          <a:p>
            <a:r>
              <a:rPr lang="fr-FR" sz="1400" dirty="0"/>
              <a:t>Le clustering a bien séparé la catégorie ‘computers’</a:t>
            </a:r>
            <a:endParaRPr lang="en-GB" sz="1400" dirty="0"/>
          </a:p>
        </p:txBody>
      </p:sp>
      <p:sp>
        <p:nvSpPr>
          <p:cNvPr id="12" name="TextBox 11">
            <a:extLst>
              <a:ext uri="{FF2B5EF4-FFF2-40B4-BE49-F238E27FC236}">
                <a16:creationId xmlns:a16="http://schemas.microsoft.com/office/drawing/2014/main" id="{3EA97B54-2526-0059-144E-FED0E6D64F3A}"/>
              </a:ext>
            </a:extLst>
          </p:cNvPr>
          <p:cNvSpPr txBox="1"/>
          <p:nvPr/>
        </p:nvSpPr>
        <p:spPr>
          <a:xfrm>
            <a:off x="266703" y="2154739"/>
            <a:ext cx="3862671" cy="369332"/>
          </a:xfrm>
          <a:prstGeom prst="rect">
            <a:avLst/>
          </a:prstGeom>
          <a:noFill/>
        </p:spPr>
        <p:txBody>
          <a:bodyPr wrap="square">
            <a:spAutoFit/>
          </a:bodyPr>
          <a:lstStyle/>
          <a:p>
            <a:pPr>
              <a:spcAft>
                <a:spcPts val="600"/>
              </a:spcAft>
            </a:pPr>
            <a:r>
              <a:rPr lang="en-GB" dirty="0">
                <a:solidFill>
                  <a:srgbClr val="002060"/>
                </a:solidFill>
              </a:rPr>
              <a:t>3)</a:t>
            </a:r>
            <a:r>
              <a:rPr lang="en-GB" sz="1800" dirty="0">
                <a:solidFill>
                  <a:srgbClr val="002060"/>
                </a:solidFill>
              </a:rPr>
              <a:t> Clustering (k-means avec 7 clusters)</a:t>
            </a:r>
          </a:p>
        </p:txBody>
      </p:sp>
      <p:sp>
        <p:nvSpPr>
          <p:cNvPr id="13" name="TextBox 12">
            <a:extLst>
              <a:ext uri="{FF2B5EF4-FFF2-40B4-BE49-F238E27FC236}">
                <a16:creationId xmlns:a16="http://schemas.microsoft.com/office/drawing/2014/main" id="{8D1AD0B3-D6F1-4B01-220F-3E663005D218}"/>
              </a:ext>
            </a:extLst>
          </p:cNvPr>
          <p:cNvSpPr txBox="1"/>
          <p:nvPr/>
        </p:nvSpPr>
        <p:spPr>
          <a:xfrm>
            <a:off x="4327715" y="1718587"/>
            <a:ext cx="4427445" cy="369332"/>
          </a:xfrm>
          <a:prstGeom prst="rect">
            <a:avLst/>
          </a:prstGeom>
          <a:noFill/>
        </p:spPr>
        <p:txBody>
          <a:bodyPr wrap="square">
            <a:spAutoFit/>
          </a:bodyPr>
          <a:lstStyle/>
          <a:p>
            <a:pPr>
              <a:spcAft>
                <a:spcPts val="600"/>
              </a:spcAft>
            </a:pPr>
            <a:r>
              <a:rPr lang="en-GB" dirty="0">
                <a:solidFill>
                  <a:srgbClr val="002060"/>
                </a:solidFill>
              </a:rPr>
              <a:t>4)</a:t>
            </a:r>
            <a:r>
              <a:rPr lang="en-GB" sz="1800" dirty="0">
                <a:solidFill>
                  <a:srgbClr val="002060"/>
                </a:solidFill>
              </a:rPr>
              <a:t> ARI score</a:t>
            </a:r>
          </a:p>
        </p:txBody>
      </p:sp>
      <p:pic>
        <p:nvPicPr>
          <p:cNvPr id="3" name="Picture 2">
            <a:extLst>
              <a:ext uri="{FF2B5EF4-FFF2-40B4-BE49-F238E27FC236}">
                <a16:creationId xmlns:a16="http://schemas.microsoft.com/office/drawing/2014/main" id="{5CED2A45-B7ED-7013-B32F-66AC7991EE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861" y="2468686"/>
            <a:ext cx="9043525" cy="3903307"/>
          </a:xfrm>
          <a:prstGeom prst="rect">
            <a:avLst/>
          </a:prstGeom>
        </p:spPr>
      </p:pic>
    </p:spTree>
    <p:extLst>
      <p:ext uri="{BB962C8B-B14F-4D97-AF65-F5344CB8AC3E}">
        <p14:creationId xmlns:p14="http://schemas.microsoft.com/office/powerpoint/2010/main" val="41690503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6FA1244-23D0-A48A-94F2-2207CB382494}"/>
              </a:ext>
            </a:extLst>
          </p:cNvPr>
          <p:cNvSpPr>
            <a:spLocks noGrp="1"/>
          </p:cNvSpPr>
          <p:nvPr>
            <p:ph type="sldNum" sz="quarter" idx="12"/>
          </p:nvPr>
        </p:nvSpPr>
        <p:spPr/>
        <p:txBody>
          <a:bodyPr/>
          <a:lstStyle/>
          <a:p>
            <a:fld id="{B9ED66B8-E08F-45A6-A88A-E62EAE350C7A}" type="slidenum">
              <a:rPr lang="en-GB" smtClean="0"/>
              <a:t>14</a:t>
            </a:fld>
            <a:endParaRPr lang="en-GB"/>
          </a:p>
        </p:txBody>
      </p:sp>
      <p:sp>
        <p:nvSpPr>
          <p:cNvPr id="6" name="TextBox 5">
            <a:extLst>
              <a:ext uri="{FF2B5EF4-FFF2-40B4-BE49-F238E27FC236}">
                <a16:creationId xmlns:a16="http://schemas.microsoft.com/office/drawing/2014/main" id="{ED433DD5-B9AF-9BD4-BA93-D671406E74B7}"/>
              </a:ext>
            </a:extLst>
          </p:cNvPr>
          <p:cNvSpPr txBox="1"/>
          <p:nvPr/>
        </p:nvSpPr>
        <p:spPr>
          <a:xfrm>
            <a:off x="531160" y="91699"/>
            <a:ext cx="8081679" cy="492443"/>
          </a:xfrm>
          <a:prstGeom prst="rect">
            <a:avLst/>
          </a:prstGeom>
          <a:noFill/>
        </p:spPr>
        <p:txBody>
          <a:bodyPr wrap="square">
            <a:spAutoFit/>
          </a:bodyPr>
          <a:lstStyle/>
          <a:p>
            <a:pPr algn="ctr"/>
            <a:r>
              <a:rPr lang="fr-FR" sz="2600" b="1" dirty="0">
                <a:solidFill>
                  <a:srgbClr val="002060"/>
                </a:solidFill>
              </a:rPr>
              <a:t>Données visuelles. Prétraitement des images </a:t>
            </a:r>
            <a:endParaRPr lang="en-GB" sz="2600" b="1" dirty="0">
              <a:solidFill>
                <a:srgbClr val="002060"/>
              </a:solidFill>
            </a:endParaRPr>
          </a:p>
        </p:txBody>
      </p:sp>
      <p:sp>
        <p:nvSpPr>
          <p:cNvPr id="8" name="TextBox 7">
            <a:extLst>
              <a:ext uri="{FF2B5EF4-FFF2-40B4-BE49-F238E27FC236}">
                <a16:creationId xmlns:a16="http://schemas.microsoft.com/office/drawing/2014/main" id="{793109F1-7768-497C-EEA8-5639F3EE611B}"/>
              </a:ext>
            </a:extLst>
          </p:cNvPr>
          <p:cNvSpPr txBox="1"/>
          <p:nvPr/>
        </p:nvSpPr>
        <p:spPr>
          <a:xfrm>
            <a:off x="80684" y="558838"/>
            <a:ext cx="2671482" cy="1077218"/>
          </a:xfrm>
          <a:prstGeom prst="rect">
            <a:avLst/>
          </a:prstGeom>
          <a:noFill/>
        </p:spPr>
        <p:txBody>
          <a:bodyPr wrap="square">
            <a:spAutoFit/>
          </a:bodyPr>
          <a:lstStyle/>
          <a:p>
            <a:pPr>
              <a:spcAft>
                <a:spcPts val="600"/>
              </a:spcAft>
            </a:pPr>
            <a:r>
              <a:rPr lang="en-GB" sz="1600" dirty="0"/>
              <a:t>On </a:t>
            </a:r>
            <a:r>
              <a:rPr lang="en-GB" sz="1600" dirty="0" err="1"/>
              <a:t>va</a:t>
            </a:r>
            <a:r>
              <a:rPr lang="en-GB" sz="1600" dirty="0"/>
              <a:t> utiliser les </a:t>
            </a:r>
            <a:r>
              <a:rPr lang="en-GB" sz="1600" dirty="0" err="1"/>
              <a:t>librairies</a:t>
            </a:r>
            <a:r>
              <a:rPr lang="en-GB" sz="1600" dirty="0"/>
              <a:t> PIL (Python Imaging Library) et OpenCV (Open Compute Vision)</a:t>
            </a:r>
          </a:p>
        </p:txBody>
      </p:sp>
      <p:sp>
        <p:nvSpPr>
          <p:cNvPr id="10" name="TextBox 9">
            <a:extLst>
              <a:ext uri="{FF2B5EF4-FFF2-40B4-BE49-F238E27FC236}">
                <a16:creationId xmlns:a16="http://schemas.microsoft.com/office/drawing/2014/main" id="{3C93CE82-EB6F-B472-AAA9-682801F9D730}"/>
              </a:ext>
            </a:extLst>
          </p:cNvPr>
          <p:cNvSpPr txBox="1"/>
          <p:nvPr/>
        </p:nvSpPr>
        <p:spPr>
          <a:xfrm>
            <a:off x="68356" y="2295995"/>
            <a:ext cx="2671482" cy="369332"/>
          </a:xfrm>
          <a:prstGeom prst="rect">
            <a:avLst/>
          </a:prstGeom>
          <a:noFill/>
        </p:spPr>
        <p:txBody>
          <a:bodyPr wrap="square">
            <a:spAutoFit/>
          </a:bodyPr>
          <a:lstStyle/>
          <a:p>
            <a:r>
              <a:rPr lang="en-GB" sz="1800" b="1" dirty="0"/>
              <a:t>5 étapes de </a:t>
            </a:r>
            <a:r>
              <a:rPr lang="en-GB" sz="1800" b="1" dirty="0" err="1"/>
              <a:t>traitement</a:t>
            </a:r>
            <a:r>
              <a:rPr lang="fr-FR" sz="1800" b="1" dirty="0"/>
              <a:t>:</a:t>
            </a:r>
          </a:p>
        </p:txBody>
      </p:sp>
      <p:pic>
        <p:nvPicPr>
          <p:cNvPr id="14" name="Picture 13">
            <a:extLst>
              <a:ext uri="{FF2B5EF4-FFF2-40B4-BE49-F238E27FC236}">
                <a16:creationId xmlns:a16="http://schemas.microsoft.com/office/drawing/2014/main" id="{6508BC3B-F55C-E207-774E-62D4F648AA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4108" y="692722"/>
            <a:ext cx="6051146" cy="1864831"/>
          </a:xfrm>
          <a:prstGeom prst="rect">
            <a:avLst/>
          </a:prstGeom>
        </p:spPr>
      </p:pic>
      <p:sp>
        <p:nvSpPr>
          <p:cNvPr id="15" name="TextBox 14">
            <a:extLst>
              <a:ext uri="{FF2B5EF4-FFF2-40B4-BE49-F238E27FC236}">
                <a16:creationId xmlns:a16="http://schemas.microsoft.com/office/drawing/2014/main" id="{73B647A4-5EAA-BEAD-957E-E1A04BEEB5AA}"/>
              </a:ext>
            </a:extLst>
          </p:cNvPr>
          <p:cNvSpPr txBox="1"/>
          <p:nvPr/>
        </p:nvSpPr>
        <p:spPr>
          <a:xfrm>
            <a:off x="99410" y="1567562"/>
            <a:ext cx="2671482" cy="584775"/>
          </a:xfrm>
          <a:prstGeom prst="rect">
            <a:avLst/>
          </a:prstGeom>
          <a:noFill/>
        </p:spPr>
        <p:txBody>
          <a:bodyPr wrap="square">
            <a:spAutoFit/>
          </a:bodyPr>
          <a:lstStyle/>
          <a:p>
            <a:r>
              <a:rPr lang="en-GB" sz="1600" dirty="0" err="1">
                <a:solidFill>
                  <a:srgbClr val="002060"/>
                </a:solidFill>
              </a:rPr>
              <a:t>Exemple</a:t>
            </a:r>
            <a:endParaRPr lang="en-GB" sz="1600" dirty="0">
              <a:solidFill>
                <a:srgbClr val="002060"/>
              </a:solidFill>
            </a:endParaRPr>
          </a:p>
          <a:p>
            <a:r>
              <a:rPr lang="en-GB" sz="1600" dirty="0">
                <a:solidFill>
                  <a:srgbClr val="002060"/>
                </a:solidFill>
              </a:rPr>
              <a:t>(Image de deodorant)</a:t>
            </a:r>
            <a:r>
              <a:rPr lang="fr-FR" sz="1600" dirty="0">
                <a:solidFill>
                  <a:srgbClr val="002060"/>
                </a:solidFill>
              </a:rPr>
              <a:t>:</a:t>
            </a:r>
          </a:p>
        </p:txBody>
      </p:sp>
      <p:pic>
        <p:nvPicPr>
          <p:cNvPr id="17" name="Picture 16">
            <a:extLst>
              <a:ext uri="{FF2B5EF4-FFF2-40B4-BE49-F238E27FC236}">
                <a16:creationId xmlns:a16="http://schemas.microsoft.com/office/drawing/2014/main" id="{4EFDF662-7C99-F854-6C16-E1DD82E221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55143" y="2604032"/>
            <a:ext cx="6159776" cy="1864831"/>
          </a:xfrm>
          <a:prstGeom prst="rect">
            <a:avLst/>
          </a:prstGeom>
        </p:spPr>
      </p:pic>
      <p:sp>
        <p:nvSpPr>
          <p:cNvPr id="19" name="TextBox 18">
            <a:extLst>
              <a:ext uri="{FF2B5EF4-FFF2-40B4-BE49-F238E27FC236}">
                <a16:creationId xmlns:a16="http://schemas.microsoft.com/office/drawing/2014/main" id="{40AECE29-C33D-BBB3-80B5-522850812F33}"/>
              </a:ext>
            </a:extLst>
          </p:cNvPr>
          <p:cNvSpPr txBox="1"/>
          <p:nvPr/>
        </p:nvSpPr>
        <p:spPr>
          <a:xfrm>
            <a:off x="435907" y="3178318"/>
            <a:ext cx="2043953" cy="646331"/>
          </a:xfrm>
          <a:prstGeom prst="rect">
            <a:avLst/>
          </a:prstGeom>
          <a:noFill/>
        </p:spPr>
        <p:txBody>
          <a:bodyPr wrap="square">
            <a:spAutoFit/>
          </a:bodyPr>
          <a:lstStyle/>
          <a:p>
            <a:r>
              <a:rPr lang="en-GB" sz="1800" dirty="0"/>
              <a:t>1) Correction </a:t>
            </a:r>
            <a:r>
              <a:rPr lang="en-GB" sz="1800" dirty="0" err="1"/>
              <a:t>d'exposition</a:t>
            </a:r>
            <a:endParaRPr lang="en-GB" sz="1800" dirty="0"/>
          </a:p>
        </p:txBody>
      </p:sp>
      <p:pic>
        <p:nvPicPr>
          <p:cNvPr id="21" name="Picture 20">
            <a:extLst>
              <a:ext uri="{FF2B5EF4-FFF2-40B4-BE49-F238E27FC236}">
                <a16:creationId xmlns:a16="http://schemas.microsoft.com/office/drawing/2014/main" id="{6E858972-C590-70B8-7695-8DFC33F330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52166" y="4515342"/>
            <a:ext cx="6121554" cy="1864831"/>
          </a:xfrm>
          <a:prstGeom prst="rect">
            <a:avLst/>
          </a:prstGeom>
        </p:spPr>
      </p:pic>
      <p:sp>
        <p:nvSpPr>
          <p:cNvPr id="22" name="Arrow: Right 21">
            <a:extLst>
              <a:ext uri="{FF2B5EF4-FFF2-40B4-BE49-F238E27FC236}">
                <a16:creationId xmlns:a16="http://schemas.microsoft.com/office/drawing/2014/main" id="{B912C362-0C28-7D00-3B4B-A1A3126EC2F0}"/>
              </a:ext>
            </a:extLst>
          </p:cNvPr>
          <p:cNvSpPr/>
          <p:nvPr/>
        </p:nvSpPr>
        <p:spPr>
          <a:xfrm>
            <a:off x="2187388" y="1847960"/>
            <a:ext cx="349624" cy="25523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TextBox 23">
            <a:extLst>
              <a:ext uri="{FF2B5EF4-FFF2-40B4-BE49-F238E27FC236}">
                <a16:creationId xmlns:a16="http://schemas.microsoft.com/office/drawing/2014/main" id="{A266F846-9F5F-E376-CDB4-B7F03048FDCF}"/>
              </a:ext>
            </a:extLst>
          </p:cNvPr>
          <p:cNvSpPr txBox="1"/>
          <p:nvPr/>
        </p:nvSpPr>
        <p:spPr>
          <a:xfrm>
            <a:off x="435907" y="5205654"/>
            <a:ext cx="1751481" cy="646331"/>
          </a:xfrm>
          <a:prstGeom prst="rect">
            <a:avLst/>
          </a:prstGeom>
          <a:noFill/>
        </p:spPr>
        <p:txBody>
          <a:bodyPr wrap="square">
            <a:spAutoFit/>
          </a:bodyPr>
          <a:lstStyle/>
          <a:p>
            <a:r>
              <a:rPr lang="en-GB" dirty="0"/>
              <a:t>2) Correction du </a:t>
            </a:r>
            <a:r>
              <a:rPr lang="en-GB" dirty="0" err="1"/>
              <a:t>contraste</a:t>
            </a:r>
            <a:endParaRPr lang="en-GB" dirty="0"/>
          </a:p>
        </p:txBody>
      </p:sp>
    </p:spTree>
    <p:extLst>
      <p:ext uri="{BB962C8B-B14F-4D97-AF65-F5344CB8AC3E}">
        <p14:creationId xmlns:p14="http://schemas.microsoft.com/office/powerpoint/2010/main" val="32642939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7BD5300-81BA-EBA4-7ED7-E12BFC103E8B}"/>
              </a:ext>
            </a:extLst>
          </p:cNvPr>
          <p:cNvSpPr>
            <a:spLocks noGrp="1"/>
          </p:cNvSpPr>
          <p:nvPr>
            <p:ph type="sldNum" sz="quarter" idx="12"/>
          </p:nvPr>
        </p:nvSpPr>
        <p:spPr/>
        <p:txBody>
          <a:bodyPr/>
          <a:lstStyle/>
          <a:p>
            <a:fld id="{B9ED66B8-E08F-45A6-A88A-E62EAE350C7A}" type="slidenum">
              <a:rPr lang="en-GB" smtClean="0"/>
              <a:t>15</a:t>
            </a:fld>
            <a:endParaRPr lang="en-GB"/>
          </a:p>
        </p:txBody>
      </p:sp>
      <p:pic>
        <p:nvPicPr>
          <p:cNvPr id="7" name="Picture 6">
            <a:extLst>
              <a:ext uri="{FF2B5EF4-FFF2-40B4-BE49-F238E27FC236}">
                <a16:creationId xmlns:a16="http://schemas.microsoft.com/office/drawing/2014/main" id="{502D1DFD-630D-745A-38FF-67BA343F2A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19666" y="854609"/>
            <a:ext cx="6051146" cy="1864831"/>
          </a:xfrm>
          <a:prstGeom prst="rect">
            <a:avLst/>
          </a:prstGeom>
        </p:spPr>
      </p:pic>
      <p:sp>
        <p:nvSpPr>
          <p:cNvPr id="9" name="TextBox 8">
            <a:extLst>
              <a:ext uri="{FF2B5EF4-FFF2-40B4-BE49-F238E27FC236}">
                <a16:creationId xmlns:a16="http://schemas.microsoft.com/office/drawing/2014/main" id="{03003776-97A6-C25D-3ABB-326412A9F354}"/>
              </a:ext>
            </a:extLst>
          </p:cNvPr>
          <p:cNvSpPr txBox="1"/>
          <p:nvPr/>
        </p:nvSpPr>
        <p:spPr>
          <a:xfrm>
            <a:off x="229753" y="1140693"/>
            <a:ext cx="2115671" cy="646331"/>
          </a:xfrm>
          <a:prstGeom prst="rect">
            <a:avLst/>
          </a:prstGeom>
          <a:noFill/>
        </p:spPr>
        <p:txBody>
          <a:bodyPr wrap="square">
            <a:spAutoFit/>
          </a:bodyPr>
          <a:lstStyle/>
          <a:p>
            <a:r>
              <a:rPr lang="fr-FR" sz="1800" dirty="0"/>
              <a:t>3) Filtre ou réduction de bruit</a:t>
            </a:r>
          </a:p>
        </p:txBody>
      </p:sp>
      <p:pic>
        <p:nvPicPr>
          <p:cNvPr id="11" name="Picture 10">
            <a:extLst>
              <a:ext uri="{FF2B5EF4-FFF2-40B4-BE49-F238E27FC236}">
                <a16:creationId xmlns:a16="http://schemas.microsoft.com/office/drawing/2014/main" id="{621CD4C8-9476-AFA4-5976-23D98DB74A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19666" y="2719440"/>
            <a:ext cx="6051146" cy="1864831"/>
          </a:xfrm>
          <a:prstGeom prst="rect">
            <a:avLst/>
          </a:prstGeom>
        </p:spPr>
      </p:pic>
      <p:sp>
        <p:nvSpPr>
          <p:cNvPr id="13" name="TextBox 12">
            <a:extLst>
              <a:ext uri="{FF2B5EF4-FFF2-40B4-BE49-F238E27FC236}">
                <a16:creationId xmlns:a16="http://schemas.microsoft.com/office/drawing/2014/main" id="{8542E46F-9FDF-65DD-F0D2-C9DF4B622A2A}"/>
              </a:ext>
            </a:extLst>
          </p:cNvPr>
          <p:cNvSpPr txBox="1"/>
          <p:nvPr/>
        </p:nvSpPr>
        <p:spPr>
          <a:xfrm>
            <a:off x="156914" y="2896309"/>
            <a:ext cx="1976718" cy="646331"/>
          </a:xfrm>
          <a:prstGeom prst="rect">
            <a:avLst/>
          </a:prstGeom>
          <a:noFill/>
        </p:spPr>
        <p:txBody>
          <a:bodyPr wrap="square">
            <a:spAutoFit/>
          </a:bodyPr>
          <a:lstStyle/>
          <a:p>
            <a:r>
              <a:rPr lang="fr-FR" sz="1800" dirty="0"/>
              <a:t>4) Conversion en niveau de gris</a:t>
            </a:r>
          </a:p>
        </p:txBody>
      </p:sp>
      <p:pic>
        <p:nvPicPr>
          <p:cNvPr id="15" name="Picture 14">
            <a:extLst>
              <a:ext uri="{FF2B5EF4-FFF2-40B4-BE49-F238E27FC236}">
                <a16:creationId xmlns:a16="http://schemas.microsoft.com/office/drawing/2014/main" id="{B8988A65-6DDC-3C9C-745E-F3061191288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19666" y="4584271"/>
            <a:ext cx="6312664" cy="1864831"/>
          </a:xfrm>
          <a:prstGeom prst="rect">
            <a:avLst/>
          </a:prstGeom>
        </p:spPr>
      </p:pic>
      <p:sp>
        <p:nvSpPr>
          <p:cNvPr id="17" name="TextBox 16">
            <a:extLst>
              <a:ext uri="{FF2B5EF4-FFF2-40B4-BE49-F238E27FC236}">
                <a16:creationId xmlns:a16="http://schemas.microsoft.com/office/drawing/2014/main" id="{09EEF1C9-EEA9-8D62-E8DF-2038C1BF653A}"/>
              </a:ext>
            </a:extLst>
          </p:cNvPr>
          <p:cNvSpPr txBox="1"/>
          <p:nvPr/>
        </p:nvSpPr>
        <p:spPr>
          <a:xfrm>
            <a:off x="156914" y="4651925"/>
            <a:ext cx="2409265" cy="646331"/>
          </a:xfrm>
          <a:prstGeom prst="rect">
            <a:avLst/>
          </a:prstGeom>
          <a:noFill/>
        </p:spPr>
        <p:txBody>
          <a:bodyPr wrap="square">
            <a:spAutoFit/>
          </a:bodyPr>
          <a:lstStyle/>
          <a:p>
            <a:r>
              <a:rPr lang="en-GB" sz="1800" dirty="0"/>
              <a:t>5) </a:t>
            </a:r>
            <a:r>
              <a:rPr lang="en-GB" sz="1800" dirty="0" err="1"/>
              <a:t>Redimensionnement</a:t>
            </a:r>
            <a:r>
              <a:rPr lang="fr-FR" sz="1800" dirty="0"/>
              <a:t> (en 224*224)</a:t>
            </a:r>
            <a:endParaRPr lang="en-GB" sz="1800" dirty="0"/>
          </a:p>
        </p:txBody>
      </p:sp>
      <p:sp>
        <p:nvSpPr>
          <p:cNvPr id="18" name="TextBox 17">
            <a:extLst>
              <a:ext uri="{FF2B5EF4-FFF2-40B4-BE49-F238E27FC236}">
                <a16:creationId xmlns:a16="http://schemas.microsoft.com/office/drawing/2014/main" id="{DCD6CE37-D4D1-2154-6A48-44895AAC7700}"/>
              </a:ext>
            </a:extLst>
          </p:cNvPr>
          <p:cNvSpPr txBox="1"/>
          <p:nvPr/>
        </p:nvSpPr>
        <p:spPr>
          <a:xfrm>
            <a:off x="531160" y="91699"/>
            <a:ext cx="8081679" cy="492443"/>
          </a:xfrm>
          <a:prstGeom prst="rect">
            <a:avLst/>
          </a:prstGeom>
          <a:noFill/>
        </p:spPr>
        <p:txBody>
          <a:bodyPr wrap="square">
            <a:spAutoFit/>
          </a:bodyPr>
          <a:lstStyle/>
          <a:p>
            <a:pPr algn="ctr"/>
            <a:r>
              <a:rPr lang="fr-FR" sz="2600" b="1" dirty="0">
                <a:solidFill>
                  <a:srgbClr val="002060"/>
                </a:solidFill>
              </a:rPr>
              <a:t>Données visuelles. Prétraitement des images </a:t>
            </a:r>
            <a:endParaRPr lang="en-GB" sz="2600" b="1" dirty="0">
              <a:solidFill>
                <a:srgbClr val="002060"/>
              </a:solidFill>
            </a:endParaRPr>
          </a:p>
        </p:txBody>
      </p:sp>
    </p:spTree>
    <p:extLst>
      <p:ext uri="{BB962C8B-B14F-4D97-AF65-F5344CB8AC3E}">
        <p14:creationId xmlns:p14="http://schemas.microsoft.com/office/powerpoint/2010/main" val="22381611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468A242-239C-9FA1-CE45-CC2602E40769}"/>
              </a:ext>
            </a:extLst>
          </p:cNvPr>
          <p:cNvSpPr>
            <a:spLocks noGrp="1"/>
          </p:cNvSpPr>
          <p:nvPr>
            <p:ph type="sldNum" sz="quarter" idx="12"/>
          </p:nvPr>
        </p:nvSpPr>
        <p:spPr/>
        <p:txBody>
          <a:bodyPr/>
          <a:lstStyle/>
          <a:p>
            <a:fld id="{B9ED66B8-E08F-45A6-A88A-E62EAE350C7A}" type="slidenum">
              <a:rPr lang="en-GB" smtClean="0"/>
              <a:t>16</a:t>
            </a:fld>
            <a:endParaRPr lang="en-GB"/>
          </a:p>
        </p:txBody>
      </p:sp>
      <p:sp>
        <p:nvSpPr>
          <p:cNvPr id="5" name="TextBox 4">
            <a:extLst>
              <a:ext uri="{FF2B5EF4-FFF2-40B4-BE49-F238E27FC236}">
                <a16:creationId xmlns:a16="http://schemas.microsoft.com/office/drawing/2014/main" id="{CA93C043-67A9-7011-D9F0-B95422784714}"/>
              </a:ext>
            </a:extLst>
          </p:cNvPr>
          <p:cNvSpPr txBox="1"/>
          <p:nvPr/>
        </p:nvSpPr>
        <p:spPr>
          <a:xfrm>
            <a:off x="531160" y="91699"/>
            <a:ext cx="8081679" cy="492443"/>
          </a:xfrm>
          <a:prstGeom prst="rect">
            <a:avLst/>
          </a:prstGeom>
          <a:noFill/>
        </p:spPr>
        <p:txBody>
          <a:bodyPr wrap="square">
            <a:spAutoFit/>
          </a:bodyPr>
          <a:lstStyle/>
          <a:p>
            <a:pPr algn="ctr"/>
            <a:r>
              <a:rPr lang="fr-FR" sz="2600" b="1" dirty="0">
                <a:solidFill>
                  <a:srgbClr val="002060"/>
                </a:solidFill>
              </a:rPr>
              <a:t>Données visuelles. SIFT </a:t>
            </a:r>
            <a:endParaRPr lang="en-GB" sz="2600" b="1" dirty="0">
              <a:solidFill>
                <a:srgbClr val="002060"/>
              </a:solidFill>
            </a:endParaRPr>
          </a:p>
        </p:txBody>
      </p:sp>
      <p:sp>
        <p:nvSpPr>
          <p:cNvPr id="6" name="TextBox 5">
            <a:extLst>
              <a:ext uri="{FF2B5EF4-FFF2-40B4-BE49-F238E27FC236}">
                <a16:creationId xmlns:a16="http://schemas.microsoft.com/office/drawing/2014/main" id="{EF3E0CA2-47BD-B8E7-B1E2-A9426CA7CFD5}"/>
              </a:ext>
            </a:extLst>
          </p:cNvPr>
          <p:cNvSpPr txBox="1"/>
          <p:nvPr/>
        </p:nvSpPr>
        <p:spPr>
          <a:xfrm>
            <a:off x="257738" y="752501"/>
            <a:ext cx="6015319" cy="369332"/>
          </a:xfrm>
          <a:prstGeom prst="rect">
            <a:avLst/>
          </a:prstGeom>
          <a:noFill/>
        </p:spPr>
        <p:txBody>
          <a:bodyPr wrap="square">
            <a:spAutoFit/>
          </a:bodyPr>
          <a:lstStyle/>
          <a:p>
            <a:pPr>
              <a:spcAft>
                <a:spcPts val="600"/>
              </a:spcAft>
            </a:pPr>
            <a:r>
              <a:rPr lang="en-GB" dirty="0">
                <a:solidFill>
                  <a:srgbClr val="002060"/>
                </a:solidFill>
              </a:rPr>
              <a:t>1)</a:t>
            </a:r>
            <a:r>
              <a:rPr lang="en-GB" sz="1800" dirty="0">
                <a:solidFill>
                  <a:srgbClr val="002060"/>
                </a:solidFill>
              </a:rPr>
              <a:t> Extraction de features  </a:t>
            </a:r>
          </a:p>
        </p:txBody>
      </p:sp>
      <p:pic>
        <p:nvPicPr>
          <p:cNvPr id="8" name="Picture 7">
            <a:extLst>
              <a:ext uri="{FF2B5EF4-FFF2-40B4-BE49-F238E27FC236}">
                <a16:creationId xmlns:a16="http://schemas.microsoft.com/office/drawing/2014/main" id="{70CDD0E5-8B7D-D6C8-2885-DC9C09DE7E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53144" y="1040681"/>
            <a:ext cx="5563220" cy="2839217"/>
          </a:xfrm>
          <a:prstGeom prst="rect">
            <a:avLst/>
          </a:prstGeom>
        </p:spPr>
      </p:pic>
      <p:pic>
        <p:nvPicPr>
          <p:cNvPr id="10" name="Picture 9">
            <a:extLst>
              <a:ext uri="{FF2B5EF4-FFF2-40B4-BE49-F238E27FC236}">
                <a16:creationId xmlns:a16="http://schemas.microsoft.com/office/drawing/2014/main" id="{F038A0D7-75A6-78C5-C60C-24FC71A7CA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95610" y="3949188"/>
            <a:ext cx="5994727" cy="2407163"/>
          </a:xfrm>
          <a:prstGeom prst="rect">
            <a:avLst/>
          </a:prstGeom>
        </p:spPr>
      </p:pic>
      <p:sp>
        <p:nvSpPr>
          <p:cNvPr id="12" name="TextBox 11">
            <a:extLst>
              <a:ext uri="{FF2B5EF4-FFF2-40B4-BE49-F238E27FC236}">
                <a16:creationId xmlns:a16="http://schemas.microsoft.com/office/drawing/2014/main" id="{BE13B691-1283-D961-092E-AF1201FC3635}"/>
              </a:ext>
            </a:extLst>
          </p:cNvPr>
          <p:cNvSpPr txBox="1"/>
          <p:nvPr/>
        </p:nvSpPr>
        <p:spPr>
          <a:xfrm>
            <a:off x="188259" y="1383451"/>
            <a:ext cx="2402541" cy="646331"/>
          </a:xfrm>
          <a:prstGeom prst="rect">
            <a:avLst/>
          </a:prstGeom>
          <a:noFill/>
        </p:spPr>
        <p:txBody>
          <a:bodyPr wrap="square">
            <a:spAutoFit/>
          </a:bodyPr>
          <a:lstStyle/>
          <a:p>
            <a:pPr algn="ctr"/>
            <a:r>
              <a:rPr lang="en-GB" dirty="0" err="1"/>
              <a:t>Récupération</a:t>
            </a:r>
            <a:r>
              <a:rPr lang="en-GB" dirty="0"/>
              <a:t> des </a:t>
            </a:r>
            <a:r>
              <a:rPr lang="en-GB" dirty="0" err="1"/>
              <a:t>descripteurs</a:t>
            </a:r>
            <a:r>
              <a:rPr lang="en-GB" dirty="0"/>
              <a:t> de </a:t>
            </a:r>
            <a:r>
              <a:rPr lang="en-GB" dirty="0" err="1"/>
              <a:t>l'image</a:t>
            </a:r>
            <a:endParaRPr lang="en-GB" dirty="0"/>
          </a:p>
        </p:txBody>
      </p:sp>
      <p:sp>
        <p:nvSpPr>
          <p:cNvPr id="13" name="Arrow: Down 12">
            <a:extLst>
              <a:ext uri="{FF2B5EF4-FFF2-40B4-BE49-F238E27FC236}">
                <a16:creationId xmlns:a16="http://schemas.microsoft.com/office/drawing/2014/main" id="{C8C0357D-4A29-0C46-AC3F-9751634684F5}"/>
              </a:ext>
            </a:extLst>
          </p:cNvPr>
          <p:cNvSpPr/>
          <p:nvPr/>
        </p:nvSpPr>
        <p:spPr>
          <a:xfrm>
            <a:off x="1071282" y="2143482"/>
            <a:ext cx="493059" cy="29583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TextBox 14">
            <a:extLst>
              <a:ext uri="{FF2B5EF4-FFF2-40B4-BE49-F238E27FC236}">
                <a16:creationId xmlns:a16="http://schemas.microsoft.com/office/drawing/2014/main" id="{DD6AC66B-A483-30B6-C184-CF2AEAD7C097}"/>
              </a:ext>
            </a:extLst>
          </p:cNvPr>
          <p:cNvSpPr txBox="1"/>
          <p:nvPr/>
        </p:nvSpPr>
        <p:spPr>
          <a:xfrm>
            <a:off x="188258" y="2553017"/>
            <a:ext cx="2554942" cy="1754326"/>
          </a:xfrm>
          <a:prstGeom prst="rect">
            <a:avLst/>
          </a:prstGeom>
          <a:noFill/>
        </p:spPr>
        <p:txBody>
          <a:bodyPr wrap="square">
            <a:spAutoFit/>
          </a:bodyPr>
          <a:lstStyle/>
          <a:p>
            <a:pPr algn="ctr"/>
            <a:r>
              <a:rPr lang="en-GB" dirty="0"/>
              <a:t>Clustering de </a:t>
            </a:r>
            <a:r>
              <a:rPr lang="en-GB" dirty="0" err="1"/>
              <a:t>l'ensemble</a:t>
            </a:r>
            <a:r>
              <a:rPr lang="en-GB" dirty="0"/>
              <a:t> de </a:t>
            </a:r>
            <a:r>
              <a:rPr lang="en-GB" dirty="0" err="1"/>
              <a:t>descripteurs</a:t>
            </a:r>
            <a:r>
              <a:rPr lang="en-GB" dirty="0"/>
              <a:t> et identification des  </a:t>
            </a:r>
            <a:r>
              <a:rPr lang="en-GB" dirty="0" err="1"/>
              <a:t>centers</a:t>
            </a:r>
            <a:r>
              <a:rPr lang="en-GB" dirty="0"/>
              <a:t> </a:t>
            </a:r>
            <a:r>
              <a:rPr lang="fr-FR" dirty="0"/>
              <a:t>(utilisées comme vocabulaire du </a:t>
            </a:r>
            <a:r>
              <a:rPr lang="fr-FR" dirty="0" err="1"/>
              <a:t>dictionnair</a:t>
            </a:r>
            <a:r>
              <a:rPr lang="fr-FR" dirty="0"/>
              <a:t> visuel)</a:t>
            </a:r>
            <a:endParaRPr lang="en-GB" dirty="0"/>
          </a:p>
        </p:txBody>
      </p:sp>
      <p:sp>
        <p:nvSpPr>
          <p:cNvPr id="18" name="Arrow: Down 17">
            <a:extLst>
              <a:ext uri="{FF2B5EF4-FFF2-40B4-BE49-F238E27FC236}">
                <a16:creationId xmlns:a16="http://schemas.microsoft.com/office/drawing/2014/main" id="{416306EB-0E7C-4FCD-BE0D-AD4813EBCEFC}"/>
              </a:ext>
            </a:extLst>
          </p:cNvPr>
          <p:cNvSpPr/>
          <p:nvPr/>
        </p:nvSpPr>
        <p:spPr>
          <a:xfrm>
            <a:off x="1071282" y="4480038"/>
            <a:ext cx="493059" cy="29583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TextBox 19">
            <a:extLst>
              <a:ext uri="{FF2B5EF4-FFF2-40B4-BE49-F238E27FC236}">
                <a16:creationId xmlns:a16="http://schemas.microsoft.com/office/drawing/2014/main" id="{69FEB8DD-AB2B-7DF9-5E71-91D1355D1251}"/>
              </a:ext>
            </a:extLst>
          </p:cNvPr>
          <p:cNvSpPr txBox="1"/>
          <p:nvPr/>
        </p:nvSpPr>
        <p:spPr>
          <a:xfrm>
            <a:off x="331696" y="4830578"/>
            <a:ext cx="2214283" cy="1200329"/>
          </a:xfrm>
          <a:prstGeom prst="rect">
            <a:avLst/>
          </a:prstGeom>
          <a:noFill/>
        </p:spPr>
        <p:txBody>
          <a:bodyPr wrap="square">
            <a:spAutoFit/>
          </a:bodyPr>
          <a:lstStyle/>
          <a:p>
            <a:pPr algn="ctr"/>
            <a:r>
              <a:rPr lang="en-GB" dirty="0"/>
              <a:t>Construction de </a:t>
            </a:r>
            <a:r>
              <a:rPr lang="en-GB" dirty="0" err="1"/>
              <a:t>l'histogramme</a:t>
            </a:r>
            <a:r>
              <a:rPr lang="en-GB" dirty="0"/>
              <a:t> de </a:t>
            </a:r>
            <a:r>
              <a:rPr lang="en-GB" dirty="0" err="1"/>
              <a:t>l'image</a:t>
            </a:r>
            <a:r>
              <a:rPr lang="en-GB" dirty="0"/>
              <a:t> (Bag of Visual Words)</a:t>
            </a:r>
          </a:p>
        </p:txBody>
      </p:sp>
    </p:spTree>
    <p:extLst>
      <p:ext uri="{BB962C8B-B14F-4D97-AF65-F5344CB8AC3E}">
        <p14:creationId xmlns:p14="http://schemas.microsoft.com/office/powerpoint/2010/main" val="17394812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DCF80E5-E176-886E-6137-CC9F24065584}"/>
              </a:ext>
            </a:extLst>
          </p:cNvPr>
          <p:cNvSpPr>
            <a:spLocks noGrp="1"/>
          </p:cNvSpPr>
          <p:nvPr>
            <p:ph type="sldNum" sz="quarter" idx="12"/>
          </p:nvPr>
        </p:nvSpPr>
        <p:spPr/>
        <p:txBody>
          <a:bodyPr/>
          <a:lstStyle/>
          <a:p>
            <a:fld id="{B9ED66B8-E08F-45A6-A88A-E62EAE350C7A}" type="slidenum">
              <a:rPr lang="en-GB" smtClean="0"/>
              <a:t>17</a:t>
            </a:fld>
            <a:endParaRPr lang="en-GB"/>
          </a:p>
        </p:txBody>
      </p:sp>
      <p:sp>
        <p:nvSpPr>
          <p:cNvPr id="5" name="TextBox 4">
            <a:extLst>
              <a:ext uri="{FF2B5EF4-FFF2-40B4-BE49-F238E27FC236}">
                <a16:creationId xmlns:a16="http://schemas.microsoft.com/office/drawing/2014/main" id="{7F8D8F6C-0C44-9C8C-2E74-D37E91887404}"/>
              </a:ext>
            </a:extLst>
          </p:cNvPr>
          <p:cNvSpPr txBox="1"/>
          <p:nvPr/>
        </p:nvSpPr>
        <p:spPr>
          <a:xfrm>
            <a:off x="181518" y="630399"/>
            <a:ext cx="3556763" cy="369332"/>
          </a:xfrm>
          <a:prstGeom prst="rect">
            <a:avLst/>
          </a:prstGeom>
          <a:noFill/>
        </p:spPr>
        <p:txBody>
          <a:bodyPr wrap="square">
            <a:spAutoFit/>
          </a:bodyPr>
          <a:lstStyle/>
          <a:p>
            <a:pPr>
              <a:spcAft>
                <a:spcPts val="600"/>
              </a:spcAft>
            </a:pPr>
            <a:r>
              <a:rPr lang="en-GB" dirty="0">
                <a:solidFill>
                  <a:srgbClr val="002060"/>
                </a:solidFill>
              </a:rPr>
              <a:t>2) </a:t>
            </a:r>
            <a:r>
              <a:rPr lang="en-GB" dirty="0" err="1">
                <a:solidFill>
                  <a:srgbClr val="002060"/>
                </a:solidFill>
              </a:rPr>
              <a:t>Réduction</a:t>
            </a:r>
            <a:r>
              <a:rPr lang="en-GB" dirty="0">
                <a:solidFill>
                  <a:srgbClr val="002060"/>
                </a:solidFill>
              </a:rPr>
              <a:t> de dimension (t-SNE)</a:t>
            </a:r>
            <a:endParaRPr lang="en-GB" sz="1800" dirty="0">
              <a:solidFill>
                <a:srgbClr val="002060"/>
              </a:solidFill>
            </a:endParaRPr>
          </a:p>
        </p:txBody>
      </p:sp>
      <p:sp>
        <p:nvSpPr>
          <p:cNvPr id="6" name="TextBox 5">
            <a:extLst>
              <a:ext uri="{FF2B5EF4-FFF2-40B4-BE49-F238E27FC236}">
                <a16:creationId xmlns:a16="http://schemas.microsoft.com/office/drawing/2014/main" id="{AE609048-8547-CC95-D00D-12B5190CB932}"/>
              </a:ext>
            </a:extLst>
          </p:cNvPr>
          <p:cNvSpPr txBox="1"/>
          <p:nvPr/>
        </p:nvSpPr>
        <p:spPr>
          <a:xfrm>
            <a:off x="157994" y="1027987"/>
            <a:ext cx="3825705" cy="369332"/>
          </a:xfrm>
          <a:prstGeom prst="rect">
            <a:avLst/>
          </a:prstGeom>
          <a:noFill/>
        </p:spPr>
        <p:txBody>
          <a:bodyPr wrap="square">
            <a:spAutoFit/>
          </a:bodyPr>
          <a:lstStyle/>
          <a:p>
            <a:pPr>
              <a:spcAft>
                <a:spcPts val="600"/>
              </a:spcAft>
            </a:pPr>
            <a:r>
              <a:rPr lang="en-GB" dirty="0">
                <a:solidFill>
                  <a:srgbClr val="002060"/>
                </a:solidFill>
              </a:rPr>
              <a:t>3)</a:t>
            </a:r>
            <a:r>
              <a:rPr lang="en-GB" sz="1800" dirty="0">
                <a:solidFill>
                  <a:srgbClr val="002060"/>
                </a:solidFill>
              </a:rPr>
              <a:t> Clustering (k-means avec 7 clusters)</a:t>
            </a:r>
          </a:p>
        </p:txBody>
      </p:sp>
      <p:sp>
        <p:nvSpPr>
          <p:cNvPr id="7" name="TextBox 6">
            <a:extLst>
              <a:ext uri="{FF2B5EF4-FFF2-40B4-BE49-F238E27FC236}">
                <a16:creationId xmlns:a16="http://schemas.microsoft.com/office/drawing/2014/main" id="{6E5216EC-C528-2154-168C-8E312F6D6C9D}"/>
              </a:ext>
            </a:extLst>
          </p:cNvPr>
          <p:cNvSpPr txBox="1"/>
          <p:nvPr/>
        </p:nvSpPr>
        <p:spPr>
          <a:xfrm>
            <a:off x="5746391" y="612544"/>
            <a:ext cx="1900503" cy="369332"/>
          </a:xfrm>
          <a:prstGeom prst="rect">
            <a:avLst/>
          </a:prstGeom>
          <a:noFill/>
        </p:spPr>
        <p:txBody>
          <a:bodyPr wrap="square">
            <a:spAutoFit/>
          </a:bodyPr>
          <a:lstStyle/>
          <a:p>
            <a:pPr>
              <a:spcAft>
                <a:spcPts val="600"/>
              </a:spcAft>
            </a:pPr>
            <a:r>
              <a:rPr lang="en-GB" dirty="0">
                <a:solidFill>
                  <a:srgbClr val="002060"/>
                </a:solidFill>
              </a:rPr>
              <a:t>4)</a:t>
            </a:r>
            <a:r>
              <a:rPr lang="en-GB" sz="1800" dirty="0">
                <a:solidFill>
                  <a:srgbClr val="002060"/>
                </a:solidFill>
              </a:rPr>
              <a:t> ARI score</a:t>
            </a:r>
          </a:p>
        </p:txBody>
      </p:sp>
      <p:sp>
        <p:nvSpPr>
          <p:cNvPr id="8" name="TextBox 7">
            <a:extLst>
              <a:ext uri="{FF2B5EF4-FFF2-40B4-BE49-F238E27FC236}">
                <a16:creationId xmlns:a16="http://schemas.microsoft.com/office/drawing/2014/main" id="{DD34155A-B4FE-DD97-E72B-3F3967C504BC}"/>
              </a:ext>
            </a:extLst>
          </p:cNvPr>
          <p:cNvSpPr txBox="1"/>
          <p:nvPr/>
        </p:nvSpPr>
        <p:spPr>
          <a:xfrm>
            <a:off x="107579" y="45773"/>
            <a:ext cx="8081679" cy="492443"/>
          </a:xfrm>
          <a:prstGeom prst="rect">
            <a:avLst/>
          </a:prstGeom>
          <a:noFill/>
        </p:spPr>
        <p:txBody>
          <a:bodyPr wrap="square">
            <a:spAutoFit/>
          </a:bodyPr>
          <a:lstStyle/>
          <a:p>
            <a:pPr algn="ctr"/>
            <a:r>
              <a:rPr lang="fr-FR" sz="2600" b="1" dirty="0">
                <a:solidFill>
                  <a:srgbClr val="002060"/>
                </a:solidFill>
              </a:rPr>
              <a:t>Données visuelles. SIFT </a:t>
            </a:r>
            <a:endParaRPr lang="en-GB" sz="2600" b="1" dirty="0">
              <a:solidFill>
                <a:srgbClr val="002060"/>
              </a:solidFill>
            </a:endParaRPr>
          </a:p>
        </p:txBody>
      </p:sp>
      <p:sp>
        <p:nvSpPr>
          <p:cNvPr id="14" name="TextBox 13">
            <a:extLst>
              <a:ext uri="{FF2B5EF4-FFF2-40B4-BE49-F238E27FC236}">
                <a16:creationId xmlns:a16="http://schemas.microsoft.com/office/drawing/2014/main" id="{1747EFE8-9094-52A4-0D93-15E168C8064B}"/>
              </a:ext>
            </a:extLst>
          </p:cNvPr>
          <p:cNvSpPr txBox="1"/>
          <p:nvPr/>
        </p:nvSpPr>
        <p:spPr>
          <a:xfrm>
            <a:off x="107579" y="6161800"/>
            <a:ext cx="1479176" cy="369332"/>
          </a:xfrm>
          <a:prstGeom prst="rect">
            <a:avLst/>
          </a:prstGeom>
          <a:noFill/>
        </p:spPr>
        <p:txBody>
          <a:bodyPr wrap="square">
            <a:spAutoFit/>
          </a:bodyPr>
          <a:lstStyle/>
          <a:p>
            <a:r>
              <a:rPr lang="en-GB" b="1" dirty="0"/>
              <a:t>ARI :  </a:t>
            </a:r>
            <a:r>
              <a:rPr lang="en-GB" dirty="0"/>
              <a:t>0.0010</a:t>
            </a:r>
          </a:p>
        </p:txBody>
      </p:sp>
      <p:sp>
        <p:nvSpPr>
          <p:cNvPr id="16" name="TextBox 15">
            <a:extLst>
              <a:ext uri="{FF2B5EF4-FFF2-40B4-BE49-F238E27FC236}">
                <a16:creationId xmlns:a16="http://schemas.microsoft.com/office/drawing/2014/main" id="{D119ACB4-0531-CCC0-ACC0-4804369772D1}"/>
              </a:ext>
            </a:extLst>
          </p:cNvPr>
          <p:cNvSpPr txBox="1"/>
          <p:nvPr/>
        </p:nvSpPr>
        <p:spPr>
          <a:xfrm>
            <a:off x="2070846" y="5166961"/>
            <a:ext cx="6275295" cy="1323439"/>
          </a:xfrm>
          <a:prstGeom prst="rect">
            <a:avLst/>
          </a:prstGeom>
          <a:noFill/>
        </p:spPr>
        <p:txBody>
          <a:bodyPr wrap="square">
            <a:spAutoFit/>
          </a:bodyPr>
          <a:lstStyle/>
          <a:p>
            <a:r>
              <a:rPr lang="en-GB" sz="1600" dirty="0"/>
              <a:t>Le score ARI </a:t>
            </a:r>
            <a:r>
              <a:rPr lang="en-GB" sz="1600" dirty="0" err="1"/>
              <a:t>est</a:t>
            </a:r>
            <a:r>
              <a:rPr lang="en-GB" sz="1600" dirty="0"/>
              <a:t> très bas et la separation des clusters </a:t>
            </a:r>
            <a:r>
              <a:rPr lang="en-GB" sz="1600" dirty="0" err="1"/>
              <a:t>n'est</a:t>
            </a:r>
            <a:r>
              <a:rPr lang="en-GB" sz="1600" dirty="0"/>
              <a:t> pas bonne.</a:t>
            </a:r>
          </a:p>
          <a:p>
            <a:endParaRPr lang="en-GB" sz="1600" dirty="0"/>
          </a:p>
          <a:p>
            <a:r>
              <a:rPr lang="en-GB" sz="1600" dirty="0"/>
              <a:t>La classification avec les </a:t>
            </a:r>
            <a:r>
              <a:rPr lang="en-GB" sz="1600" dirty="0" err="1"/>
              <a:t>données</a:t>
            </a:r>
            <a:r>
              <a:rPr lang="en-GB" sz="1600" dirty="0"/>
              <a:t> images </a:t>
            </a:r>
            <a:r>
              <a:rPr lang="en-GB" sz="1600" dirty="0" err="1"/>
              <a:t>pourrait</a:t>
            </a:r>
            <a:r>
              <a:rPr lang="en-GB" sz="1600" dirty="0"/>
              <a:t> </a:t>
            </a:r>
            <a:r>
              <a:rPr lang="en-GB" sz="1600" dirty="0" err="1"/>
              <a:t>certainement</a:t>
            </a:r>
            <a:r>
              <a:rPr lang="en-GB" sz="1600" dirty="0"/>
              <a:t> </a:t>
            </a:r>
            <a:r>
              <a:rPr lang="en-GB" sz="1600" dirty="0" err="1"/>
              <a:t>être</a:t>
            </a:r>
            <a:r>
              <a:rPr lang="en-GB" sz="1600" dirty="0"/>
              <a:t> </a:t>
            </a:r>
            <a:r>
              <a:rPr lang="en-GB" sz="1600" dirty="0" err="1"/>
              <a:t>améliorée</a:t>
            </a:r>
            <a:r>
              <a:rPr lang="en-GB" sz="1600" dirty="0"/>
              <a:t> </a:t>
            </a:r>
            <a:r>
              <a:rPr lang="en-GB" sz="1600" dirty="0" err="1"/>
              <a:t>en</a:t>
            </a:r>
            <a:r>
              <a:rPr lang="en-GB" sz="1600" dirty="0"/>
              <a:t> </a:t>
            </a:r>
            <a:r>
              <a:rPr lang="en-GB" sz="1600" dirty="0" err="1"/>
              <a:t>utilisant</a:t>
            </a:r>
            <a:r>
              <a:rPr lang="en-GB" sz="1600" dirty="0"/>
              <a:t> un </a:t>
            </a:r>
            <a:r>
              <a:rPr lang="en-GB" sz="1600" dirty="0" err="1"/>
              <a:t>algorithme</a:t>
            </a:r>
            <a:r>
              <a:rPr lang="en-GB" sz="1600" dirty="0"/>
              <a:t> de type Transfer Learning with Convolutional Neural Networks (CNN)</a:t>
            </a:r>
          </a:p>
        </p:txBody>
      </p:sp>
      <p:pic>
        <p:nvPicPr>
          <p:cNvPr id="3" name="Picture 2">
            <a:extLst>
              <a:ext uri="{FF2B5EF4-FFF2-40B4-BE49-F238E27FC236}">
                <a16:creationId xmlns:a16="http://schemas.microsoft.com/office/drawing/2014/main" id="{05BCDAC3-6154-B9BE-3437-EC053B21A3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617" y="1505428"/>
            <a:ext cx="4885100" cy="3074585"/>
          </a:xfrm>
          <a:prstGeom prst="rect">
            <a:avLst/>
          </a:prstGeom>
        </p:spPr>
      </p:pic>
      <p:pic>
        <p:nvPicPr>
          <p:cNvPr id="11" name="Picture 10">
            <a:extLst>
              <a:ext uri="{FF2B5EF4-FFF2-40B4-BE49-F238E27FC236}">
                <a16:creationId xmlns:a16="http://schemas.microsoft.com/office/drawing/2014/main" id="{29B91F63-43CC-D42E-FEB6-F34968C081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79585" y="1543409"/>
            <a:ext cx="4401656" cy="3159990"/>
          </a:xfrm>
          <a:prstGeom prst="rect">
            <a:avLst/>
          </a:prstGeom>
        </p:spPr>
      </p:pic>
    </p:spTree>
    <p:extLst>
      <p:ext uri="{BB962C8B-B14F-4D97-AF65-F5344CB8AC3E}">
        <p14:creationId xmlns:p14="http://schemas.microsoft.com/office/powerpoint/2010/main" val="25988212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3E0DD0A-5E1E-F6CB-1DA0-C482FEA2A012}"/>
              </a:ext>
            </a:extLst>
          </p:cNvPr>
          <p:cNvSpPr>
            <a:spLocks noGrp="1"/>
          </p:cNvSpPr>
          <p:nvPr>
            <p:ph type="sldNum" sz="quarter" idx="12"/>
          </p:nvPr>
        </p:nvSpPr>
        <p:spPr/>
        <p:txBody>
          <a:bodyPr/>
          <a:lstStyle/>
          <a:p>
            <a:fld id="{B9ED66B8-E08F-45A6-A88A-E62EAE350C7A}" type="slidenum">
              <a:rPr lang="en-GB" smtClean="0"/>
              <a:t>18</a:t>
            </a:fld>
            <a:endParaRPr lang="en-GB"/>
          </a:p>
        </p:txBody>
      </p:sp>
      <p:sp>
        <p:nvSpPr>
          <p:cNvPr id="5" name="TextBox 4">
            <a:extLst>
              <a:ext uri="{FF2B5EF4-FFF2-40B4-BE49-F238E27FC236}">
                <a16:creationId xmlns:a16="http://schemas.microsoft.com/office/drawing/2014/main" id="{B259DFE0-B9EC-548F-41A2-3CB8FAA6B1C3}"/>
              </a:ext>
            </a:extLst>
          </p:cNvPr>
          <p:cNvSpPr txBox="1"/>
          <p:nvPr/>
        </p:nvSpPr>
        <p:spPr>
          <a:xfrm>
            <a:off x="531160" y="91699"/>
            <a:ext cx="8081679" cy="492443"/>
          </a:xfrm>
          <a:prstGeom prst="rect">
            <a:avLst/>
          </a:prstGeom>
          <a:noFill/>
        </p:spPr>
        <p:txBody>
          <a:bodyPr wrap="square">
            <a:spAutoFit/>
          </a:bodyPr>
          <a:lstStyle/>
          <a:p>
            <a:pPr algn="ctr"/>
            <a:r>
              <a:rPr lang="fr-FR" sz="2600" b="1" dirty="0">
                <a:solidFill>
                  <a:srgbClr val="002060"/>
                </a:solidFill>
              </a:rPr>
              <a:t>Données visuelles. Transfer </a:t>
            </a:r>
            <a:r>
              <a:rPr lang="fr-FR" sz="2600" b="1" dirty="0" err="1">
                <a:solidFill>
                  <a:srgbClr val="002060"/>
                </a:solidFill>
              </a:rPr>
              <a:t>learning</a:t>
            </a:r>
            <a:r>
              <a:rPr lang="fr-FR" sz="2600" b="1" dirty="0">
                <a:solidFill>
                  <a:srgbClr val="002060"/>
                </a:solidFill>
              </a:rPr>
              <a:t> algorithme (VGG-16) </a:t>
            </a:r>
            <a:endParaRPr lang="en-GB" sz="2600" b="1" dirty="0">
              <a:solidFill>
                <a:srgbClr val="002060"/>
              </a:solidFill>
            </a:endParaRPr>
          </a:p>
        </p:txBody>
      </p:sp>
      <p:sp>
        <p:nvSpPr>
          <p:cNvPr id="6" name="TextBox 5">
            <a:extLst>
              <a:ext uri="{FF2B5EF4-FFF2-40B4-BE49-F238E27FC236}">
                <a16:creationId xmlns:a16="http://schemas.microsoft.com/office/drawing/2014/main" id="{2DB32951-AE6A-EAF2-4677-F580959EF4CF}"/>
              </a:ext>
            </a:extLst>
          </p:cNvPr>
          <p:cNvSpPr txBox="1"/>
          <p:nvPr/>
        </p:nvSpPr>
        <p:spPr>
          <a:xfrm>
            <a:off x="274449" y="1989935"/>
            <a:ext cx="8626286" cy="661720"/>
          </a:xfrm>
          <a:prstGeom prst="rect">
            <a:avLst/>
          </a:prstGeom>
          <a:noFill/>
        </p:spPr>
        <p:txBody>
          <a:bodyPr wrap="square">
            <a:spAutoFit/>
          </a:bodyPr>
          <a:lstStyle/>
          <a:p>
            <a:pPr marL="342900" indent="-342900">
              <a:spcAft>
                <a:spcPts val="600"/>
              </a:spcAft>
              <a:buAutoNum type="arabicParenR"/>
            </a:pPr>
            <a:r>
              <a:rPr lang="en-GB" sz="1800" dirty="0">
                <a:solidFill>
                  <a:srgbClr val="002060"/>
                </a:solidFill>
              </a:rPr>
              <a:t>Extraction de features</a:t>
            </a:r>
          </a:p>
          <a:p>
            <a:pPr>
              <a:spcAft>
                <a:spcPts val="600"/>
              </a:spcAft>
            </a:pPr>
            <a:r>
              <a:rPr lang="fr-FR" sz="1400" dirty="0"/>
              <a:t>VGG-16 st le modèle de plusieurs niveaux:</a:t>
            </a:r>
            <a:endParaRPr lang="en-GB" sz="1400" dirty="0"/>
          </a:p>
        </p:txBody>
      </p:sp>
      <p:pic>
        <p:nvPicPr>
          <p:cNvPr id="8" name="Picture 7">
            <a:extLst>
              <a:ext uri="{FF2B5EF4-FFF2-40B4-BE49-F238E27FC236}">
                <a16:creationId xmlns:a16="http://schemas.microsoft.com/office/drawing/2014/main" id="{10715A3E-FC2F-98F1-DF09-371BF494E9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6164" y="2823767"/>
            <a:ext cx="7781544" cy="2096548"/>
          </a:xfrm>
          <a:prstGeom prst="rect">
            <a:avLst/>
          </a:prstGeom>
        </p:spPr>
      </p:pic>
      <p:sp>
        <p:nvSpPr>
          <p:cNvPr id="9" name="TextBox 8">
            <a:extLst>
              <a:ext uri="{FF2B5EF4-FFF2-40B4-BE49-F238E27FC236}">
                <a16:creationId xmlns:a16="http://schemas.microsoft.com/office/drawing/2014/main" id="{88026C11-C7D9-C015-B726-57B46F824AB5}"/>
              </a:ext>
            </a:extLst>
          </p:cNvPr>
          <p:cNvSpPr txBox="1"/>
          <p:nvPr/>
        </p:nvSpPr>
        <p:spPr>
          <a:xfrm>
            <a:off x="257738" y="5118555"/>
            <a:ext cx="4879038" cy="369332"/>
          </a:xfrm>
          <a:prstGeom prst="rect">
            <a:avLst/>
          </a:prstGeom>
          <a:noFill/>
        </p:spPr>
        <p:txBody>
          <a:bodyPr wrap="square">
            <a:spAutoFit/>
          </a:bodyPr>
          <a:lstStyle/>
          <a:p>
            <a:pPr>
              <a:spcAft>
                <a:spcPts val="600"/>
              </a:spcAft>
            </a:pPr>
            <a:r>
              <a:rPr lang="en-GB" dirty="0">
                <a:solidFill>
                  <a:srgbClr val="002060"/>
                </a:solidFill>
              </a:rPr>
              <a:t>2) </a:t>
            </a:r>
            <a:r>
              <a:rPr lang="en-GB" dirty="0" err="1">
                <a:solidFill>
                  <a:srgbClr val="002060"/>
                </a:solidFill>
              </a:rPr>
              <a:t>Réduction</a:t>
            </a:r>
            <a:r>
              <a:rPr lang="en-GB" dirty="0">
                <a:solidFill>
                  <a:srgbClr val="002060"/>
                </a:solidFill>
              </a:rPr>
              <a:t> de dimension (t-SNE)</a:t>
            </a:r>
            <a:endParaRPr lang="en-GB" sz="1800" dirty="0">
              <a:solidFill>
                <a:srgbClr val="002060"/>
              </a:solidFill>
            </a:endParaRPr>
          </a:p>
        </p:txBody>
      </p:sp>
      <p:sp>
        <p:nvSpPr>
          <p:cNvPr id="10" name="TextBox 9">
            <a:extLst>
              <a:ext uri="{FF2B5EF4-FFF2-40B4-BE49-F238E27FC236}">
                <a16:creationId xmlns:a16="http://schemas.microsoft.com/office/drawing/2014/main" id="{5F6EC2D2-E690-D446-BA4A-223B0032F1B8}"/>
              </a:ext>
            </a:extLst>
          </p:cNvPr>
          <p:cNvSpPr txBox="1"/>
          <p:nvPr/>
        </p:nvSpPr>
        <p:spPr>
          <a:xfrm>
            <a:off x="246563" y="5578469"/>
            <a:ext cx="4596390" cy="369332"/>
          </a:xfrm>
          <a:prstGeom prst="rect">
            <a:avLst/>
          </a:prstGeom>
          <a:noFill/>
        </p:spPr>
        <p:txBody>
          <a:bodyPr wrap="square">
            <a:spAutoFit/>
          </a:bodyPr>
          <a:lstStyle/>
          <a:p>
            <a:pPr>
              <a:spcAft>
                <a:spcPts val="600"/>
              </a:spcAft>
            </a:pPr>
            <a:r>
              <a:rPr lang="en-GB" dirty="0">
                <a:solidFill>
                  <a:srgbClr val="002060"/>
                </a:solidFill>
              </a:rPr>
              <a:t>3)</a:t>
            </a:r>
            <a:r>
              <a:rPr lang="en-GB" sz="1800" dirty="0">
                <a:solidFill>
                  <a:srgbClr val="002060"/>
                </a:solidFill>
              </a:rPr>
              <a:t> Clustering (k-means avec 7 clusters)</a:t>
            </a:r>
          </a:p>
        </p:txBody>
      </p:sp>
      <p:sp>
        <p:nvSpPr>
          <p:cNvPr id="11" name="TextBox 10">
            <a:extLst>
              <a:ext uri="{FF2B5EF4-FFF2-40B4-BE49-F238E27FC236}">
                <a16:creationId xmlns:a16="http://schemas.microsoft.com/office/drawing/2014/main" id="{423A5D05-DB28-2360-B292-A87F938242B8}"/>
              </a:ext>
            </a:extLst>
          </p:cNvPr>
          <p:cNvSpPr txBox="1"/>
          <p:nvPr/>
        </p:nvSpPr>
        <p:spPr>
          <a:xfrm>
            <a:off x="274449" y="6104265"/>
            <a:ext cx="3153500" cy="369332"/>
          </a:xfrm>
          <a:prstGeom prst="rect">
            <a:avLst/>
          </a:prstGeom>
          <a:noFill/>
        </p:spPr>
        <p:txBody>
          <a:bodyPr wrap="square">
            <a:spAutoFit/>
          </a:bodyPr>
          <a:lstStyle/>
          <a:p>
            <a:pPr>
              <a:spcAft>
                <a:spcPts val="600"/>
              </a:spcAft>
            </a:pPr>
            <a:r>
              <a:rPr lang="en-GB" dirty="0">
                <a:solidFill>
                  <a:srgbClr val="002060"/>
                </a:solidFill>
              </a:rPr>
              <a:t>4)</a:t>
            </a:r>
            <a:r>
              <a:rPr lang="en-GB" sz="1800" dirty="0">
                <a:solidFill>
                  <a:srgbClr val="002060"/>
                </a:solidFill>
              </a:rPr>
              <a:t> ARI score</a:t>
            </a:r>
          </a:p>
        </p:txBody>
      </p:sp>
      <p:sp>
        <p:nvSpPr>
          <p:cNvPr id="14" name="TextBox 13">
            <a:extLst>
              <a:ext uri="{FF2B5EF4-FFF2-40B4-BE49-F238E27FC236}">
                <a16:creationId xmlns:a16="http://schemas.microsoft.com/office/drawing/2014/main" id="{BFB941A5-2353-EA5A-9CB2-37836B7CC6CE}"/>
              </a:ext>
            </a:extLst>
          </p:cNvPr>
          <p:cNvSpPr txBox="1"/>
          <p:nvPr/>
        </p:nvSpPr>
        <p:spPr>
          <a:xfrm>
            <a:off x="246563" y="740606"/>
            <a:ext cx="8626286" cy="1077218"/>
          </a:xfrm>
          <a:prstGeom prst="rect">
            <a:avLst/>
          </a:prstGeom>
          <a:noFill/>
        </p:spPr>
        <p:txBody>
          <a:bodyPr wrap="square">
            <a:spAutoFit/>
          </a:bodyPr>
          <a:lstStyle/>
          <a:p>
            <a:r>
              <a:rPr lang="en-GB" sz="1600" dirty="0"/>
              <a:t>Transfer learning </a:t>
            </a:r>
            <a:r>
              <a:rPr lang="en-GB" sz="1600" dirty="0" err="1"/>
              <a:t>est</a:t>
            </a:r>
            <a:r>
              <a:rPr lang="en-GB" sz="1600" dirty="0"/>
              <a:t> </a:t>
            </a:r>
            <a:r>
              <a:rPr lang="en-GB" sz="1600" dirty="0" err="1"/>
              <a:t>une</a:t>
            </a:r>
            <a:r>
              <a:rPr lang="en-GB" sz="1600" dirty="0"/>
              <a:t> </a:t>
            </a:r>
            <a:r>
              <a:rPr lang="en-GB" sz="1600" dirty="0" err="1"/>
              <a:t>méthode</a:t>
            </a:r>
            <a:r>
              <a:rPr lang="en-GB" sz="1600" dirty="0"/>
              <a:t> qui utilise un </a:t>
            </a:r>
            <a:r>
              <a:rPr lang="en-GB" sz="1600" dirty="0" err="1"/>
              <a:t>modèle</a:t>
            </a:r>
            <a:r>
              <a:rPr lang="en-GB" sz="1600" dirty="0"/>
              <a:t> qui a </a:t>
            </a:r>
            <a:r>
              <a:rPr lang="en-GB" sz="1600" dirty="0" err="1"/>
              <a:t>été</a:t>
            </a:r>
            <a:r>
              <a:rPr lang="en-GB" sz="1600" dirty="0"/>
              <a:t> </a:t>
            </a:r>
            <a:r>
              <a:rPr lang="en-GB" sz="1600" dirty="0" err="1"/>
              <a:t>pré-entraîné</a:t>
            </a:r>
            <a:r>
              <a:rPr lang="en-GB" sz="1600" dirty="0"/>
              <a:t> sur des </a:t>
            </a:r>
            <a:r>
              <a:rPr lang="en-GB" sz="1600" dirty="0" err="1"/>
              <a:t>données</a:t>
            </a:r>
            <a:r>
              <a:rPr lang="en-GB" sz="1600" dirty="0"/>
              <a:t> à </a:t>
            </a:r>
            <a:r>
              <a:rPr lang="en-GB" sz="1600" dirty="0" err="1"/>
              <a:t>grande</a:t>
            </a:r>
            <a:r>
              <a:rPr lang="en-GB" sz="1600" dirty="0"/>
              <a:t> echelle. </a:t>
            </a:r>
            <a:r>
              <a:rPr lang="fr-FR" sz="1600" dirty="0"/>
              <a:t>La tâche de Transfer Learning algorithme est de former un </a:t>
            </a:r>
            <a:r>
              <a:rPr lang="en-GB" sz="1600" dirty="0"/>
              <a:t>convolutional neural network (</a:t>
            </a:r>
            <a:r>
              <a:rPr lang="en-GB" sz="1600" b="1" dirty="0">
                <a:solidFill>
                  <a:srgbClr val="FF0000"/>
                </a:solidFill>
              </a:rPr>
              <a:t>CNN</a:t>
            </a:r>
            <a:r>
              <a:rPr lang="en-GB" sz="1600" dirty="0"/>
              <a:t>) </a:t>
            </a:r>
            <a:r>
              <a:rPr lang="fr-FR" sz="1600" dirty="0"/>
              <a:t>.</a:t>
            </a:r>
            <a:r>
              <a:rPr lang="en-GB" sz="1600" dirty="0"/>
              <a:t> CNN </a:t>
            </a:r>
            <a:r>
              <a:rPr lang="en-GB" sz="1600" dirty="0" err="1"/>
              <a:t>est</a:t>
            </a:r>
            <a:r>
              <a:rPr lang="en-GB" sz="1600" dirty="0"/>
              <a:t> </a:t>
            </a:r>
            <a:r>
              <a:rPr lang="en-GB" sz="1600" dirty="0" err="1"/>
              <a:t>une</a:t>
            </a:r>
            <a:r>
              <a:rPr lang="en-GB" sz="1600" dirty="0"/>
              <a:t> </a:t>
            </a:r>
            <a:r>
              <a:rPr lang="en-GB" sz="1600" dirty="0" err="1"/>
              <a:t>sorte</a:t>
            </a:r>
            <a:r>
              <a:rPr lang="en-GB" sz="1600" dirty="0"/>
              <a:t> de </a:t>
            </a:r>
            <a:r>
              <a:rPr lang="en-GB" sz="1600" dirty="0" err="1"/>
              <a:t>réseau</a:t>
            </a:r>
            <a:r>
              <a:rPr lang="en-GB" sz="1600" dirty="0"/>
              <a:t> neuronal </a:t>
            </a:r>
            <a:r>
              <a:rPr lang="en-GB" sz="1600" dirty="0" err="1"/>
              <a:t>multicouche</a:t>
            </a:r>
            <a:r>
              <a:rPr lang="en-GB" sz="1600" dirty="0"/>
              <a:t>, </a:t>
            </a:r>
            <a:r>
              <a:rPr lang="en-GB" sz="1600" dirty="0" err="1"/>
              <a:t>conçu</a:t>
            </a:r>
            <a:r>
              <a:rPr lang="en-GB" sz="1600" dirty="0"/>
              <a:t> pour identifier des </a:t>
            </a:r>
            <a:r>
              <a:rPr lang="en-GB" sz="1600" dirty="0" err="1"/>
              <a:t>objets</a:t>
            </a:r>
            <a:r>
              <a:rPr lang="en-GB" sz="1600" dirty="0"/>
              <a:t> </a:t>
            </a:r>
            <a:r>
              <a:rPr lang="en-GB" sz="1600" dirty="0" err="1"/>
              <a:t>directement</a:t>
            </a:r>
            <a:r>
              <a:rPr lang="en-GB" sz="1600" dirty="0"/>
              <a:t> à </a:t>
            </a:r>
            <a:r>
              <a:rPr lang="en-GB" sz="1600" dirty="0" err="1"/>
              <a:t>partir</a:t>
            </a:r>
            <a:r>
              <a:rPr lang="en-GB" sz="1600" dirty="0"/>
              <a:t> </a:t>
            </a:r>
            <a:r>
              <a:rPr lang="en-GB" sz="1600" dirty="0" err="1"/>
              <a:t>d'images</a:t>
            </a:r>
            <a:r>
              <a:rPr lang="en-GB" sz="1600" dirty="0"/>
              <a:t> </a:t>
            </a:r>
            <a:r>
              <a:rPr lang="en-GB" sz="1600" dirty="0" err="1"/>
              <a:t>en</a:t>
            </a:r>
            <a:r>
              <a:rPr lang="en-GB" sz="1600" dirty="0"/>
              <a:t> pixels. </a:t>
            </a:r>
          </a:p>
        </p:txBody>
      </p:sp>
    </p:spTree>
    <p:extLst>
      <p:ext uri="{BB962C8B-B14F-4D97-AF65-F5344CB8AC3E}">
        <p14:creationId xmlns:p14="http://schemas.microsoft.com/office/powerpoint/2010/main" val="34855415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E37A8F7-B5BD-E3A5-3D99-1F74CCFEED08}"/>
              </a:ext>
            </a:extLst>
          </p:cNvPr>
          <p:cNvSpPr>
            <a:spLocks noGrp="1"/>
          </p:cNvSpPr>
          <p:nvPr>
            <p:ph type="sldNum" sz="quarter" idx="12"/>
          </p:nvPr>
        </p:nvSpPr>
        <p:spPr/>
        <p:txBody>
          <a:bodyPr/>
          <a:lstStyle/>
          <a:p>
            <a:fld id="{B9ED66B8-E08F-45A6-A88A-E62EAE350C7A}" type="slidenum">
              <a:rPr lang="en-GB" smtClean="0"/>
              <a:t>19</a:t>
            </a:fld>
            <a:endParaRPr lang="en-GB"/>
          </a:p>
        </p:txBody>
      </p:sp>
      <p:sp>
        <p:nvSpPr>
          <p:cNvPr id="5" name="TextBox 4">
            <a:extLst>
              <a:ext uri="{FF2B5EF4-FFF2-40B4-BE49-F238E27FC236}">
                <a16:creationId xmlns:a16="http://schemas.microsoft.com/office/drawing/2014/main" id="{22C4E32F-7B62-EDE2-C316-C72F9BBDE0DD}"/>
              </a:ext>
            </a:extLst>
          </p:cNvPr>
          <p:cNvSpPr txBox="1"/>
          <p:nvPr/>
        </p:nvSpPr>
        <p:spPr>
          <a:xfrm>
            <a:off x="531160" y="91699"/>
            <a:ext cx="8081679" cy="492443"/>
          </a:xfrm>
          <a:prstGeom prst="rect">
            <a:avLst/>
          </a:prstGeom>
          <a:noFill/>
        </p:spPr>
        <p:txBody>
          <a:bodyPr wrap="square">
            <a:spAutoFit/>
          </a:bodyPr>
          <a:lstStyle/>
          <a:p>
            <a:pPr algn="ctr"/>
            <a:r>
              <a:rPr lang="fr-FR" sz="2600" b="1" dirty="0">
                <a:solidFill>
                  <a:srgbClr val="002060"/>
                </a:solidFill>
              </a:rPr>
              <a:t>Données visuelles. Transfer </a:t>
            </a:r>
            <a:r>
              <a:rPr lang="fr-FR" sz="2600" b="1" dirty="0" err="1">
                <a:solidFill>
                  <a:srgbClr val="002060"/>
                </a:solidFill>
              </a:rPr>
              <a:t>learning</a:t>
            </a:r>
            <a:r>
              <a:rPr lang="fr-FR" sz="2600" b="1" dirty="0">
                <a:solidFill>
                  <a:srgbClr val="002060"/>
                </a:solidFill>
              </a:rPr>
              <a:t> algorithme (VGG-16) </a:t>
            </a:r>
            <a:endParaRPr lang="en-GB" sz="2600" b="1" dirty="0">
              <a:solidFill>
                <a:srgbClr val="002060"/>
              </a:solidFill>
            </a:endParaRPr>
          </a:p>
        </p:txBody>
      </p:sp>
      <p:sp>
        <p:nvSpPr>
          <p:cNvPr id="11" name="TextBox 10">
            <a:extLst>
              <a:ext uri="{FF2B5EF4-FFF2-40B4-BE49-F238E27FC236}">
                <a16:creationId xmlns:a16="http://schemas.microsoft.com/office/drawing/2014/main" id="{58F5AE11-9514-4810-81D8-4FCA9BE83E79}"/>
              </a:ext>
            </a:extLst>
          </p:cNvPr>
          <p:cNvSpPr txBox="1"/>
          <p:nvPr/>
        </p:nvSpPr>
        <p:spPr>
          <a:xfrm>
            <a:off x="286872" y="4724616"/>
            <a:ext cx="1452282" cy="369332"/>
          </a:xfrm>
          <a:prstGeom prst="rect">
            <a:avLst/>
          </a:prstGeom>
          <a:noFill/>
        </p:spPr>
        <p:txBody>
          <a:bodyPr wrap="square">
            <a:spAutoFit/>
          </a:bodyPr>
          <a:lstStyle/>
          <a:p>
            <a:r>
              <a:rPr lang="en-GB" b="1" dirty="0"/>
              <a:t>ARI :</a:t>
            </a:r>
            <a:r>
              <a:rPr lang="en-GB" dirty="0"/>
              <a:t>  0.4884</a:t>
            </a:r>
          </a:p>
        </p:txBody>
      </p:sp>
      <p:pic>
        <p:nvPicPr>
          <p:cNvPr id="6" name="Picture 5">
            <a:extLst>
              <a:ext uri="{FF2B5EF4-FFF2-40B4-BE49-F238E27FC236}">
                <a16:creationId xmlns:a16="http://schemas.microsoft.com/office/drawing/2014/main" id="{DA6607E6-44FE-26F0-0C9E-FDB7B58CF6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890" y="1026334"/>
            <a:ext cx="5174783" cy="3074585"/>
          </a:xfrm>
          <a:prstGeom prst="rect">
            <a:avLst/>
          </a:prstGeom>
        </p:spPr>
      </p:pic>
      <p:pic>
        <p:nvPicPr>
          <p:cNvPr id="10" name="Picture 9">
            <a:extLst>
              <a:ext uri="{FF2B5EF4-FFF2-40B4-BE49-F238E27FC236}">
                <a16:creationId xmlns:a16="http://schemas.microsoft.com/office/drawing/2014/main" id="{AEA593DA-BD0B-C407-650D-381541FB4E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57249" y="1257680"/>
            <a:ext cx="4443993" cy="3074585"/>
          </a:xfrm>
          <a:prstGeom prst="rect">
            <a:avLst/>
          </a:prstGeom>
        </p:spPr>
      </p:pic>
      <p:sp>
        <p:nvSpPr>
          <p:cNvPr id="14" name="TextBox 13">
            <a:extLst>
              <a:ext uri="{FF2B5EF4-FFF2-40B4-BE49-F238E27FC236}">
                <a16:creationId xmlns:a16="http://schemas.microsoft.com/office/drawing/2014/main" id="{6392AA5B-D071-2D7B-19DD-21DADDF601D9}"/>
              </a:ext>
            </a:extLst>
          </p:cNvPr>
          <p:cNvSpPr txBox="1"/>
          <p:nvPr/>
        </p:nvSpPr>
        <p:spPr>
          <a:xfrm>
            <a:off x="3307976" y="5021142"/>
            <a:ext cx="4572000" cy="646331"/>
          </a:xfrm>
          <a:prstGeom prst="rect">
            <a:avLst/>
          </a:prstGeom>
          <a:noFill/>
        </p:spPr>
        <p:txBody>
          <a:bodyPr wrap="square">
            <a:spAutoFit/>
          </a:bodyPr>
          <a:lstStyle/>
          <a:p>
            <a:r>
              <a:rPr lang="en-GB" dirty="0"/>
              <a:t>Le score ARI a </a:t>
            </a:r>
            <a:r>
              <a:rPr lang="en-GB" dirty="0" err="1"/>
              <a:t>augmenté</a:t>
            </a:r>
            <a:r>
              <a:rPr lang="en-GB" dirty="0"/>
              <a:t>. </a:t>
            </a:r>
            <a:r>
              <a:rPr lang="fr-FR" sz="1800" dirty="0"/>
              <a:t>Le clustering a bien séparé la catégorie ‘</a:t>
            </a:r>
            <a:r>
              <a:rPr lang="fr-FR" sz="1800" dirty="0" err="1"/>
              <a:t>kitchen</a:t>
            </a:r>
            <a:r>
              <a:rPr lang="fr-FR" sz="1800" dirty="0"/>
              <a:t> &amp; </a:t>
            </a:r>
            <a:r>
              <a:rPr lang="fr-FR" sz="1800" dirty="0" err="1"/>
              <a:t>dining</a:t>
            </a:r>
            <a:r>
              <a:rPr lang="fr-FR" sz="1800" dirty="0"/>
              <a:t>’ </a:t>
            </a:r>
            <a:endParaRPr lang="en-GB" dirty="0"/>
          </a:p>
        </p:txBody>
      </p:sp>
    </p:spTree>
    <p:extLst>
      <p:ext uri="{BB962C8B-B14F-4D97-AF65-F5344CB8AC3E}">
        <p14:creationId xmlns:p14="http://schemas.microsoft.com/office/powerpoint/2010/main" val="42733040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F6355F6-A53E-0C34-9F1D-F2B0F5DC0C85}"/>
              </a:ext>
            </a:extLst>
          </p:cNvPr>
          <p:cNvSpPr txBox="1"/>
          <p:nvPr/>
        </p:nvSpPr>
        <p:spPr>
          <a:xfrm>
            <a:off x="2043952" y="136524"/>
            <a:ext cx="4572000" cy="692497"/>
          </a:xfrm>
          <a:prstGeom prst="rect">
            <a:avLst/>
          </a:prstGeom>
          <a:noFill/>
        </p:spPr>
        <p:txBody>
          <a:bodyPr wrap="square">
            <a:spAutoFit/>
          </a:bodyPr>
          <a:lstStyle/>
          <a:p>
            <a:pPr algn="ctr"/>
            <a:r>
              <a:rPr lang="en-GB" sz="3800" b="1" dirty="0" err="1">
                <a:solidFill>
                  <a:srgbClr val="002060"/>
                </a:solidFill>
              </a:rPr>
              <a:t>Sommaire</a:t>
            </a:r>
            <a:r>
              <a:rPr lang="en-GB" sz="3800" b="1" dirty="0">
                <a:solidFill>
                  <a:srgbClr val="002060"/>
                </a:solidFill>
              </a:rPr>
              <a:t>:</a:t>
            </a:r>
          </a:p>
        </p:txBody>
      </p:sp>
      <p:sp>
        <p:nvSpPr>
          <p:cNvPr id="5" name="TextBox 4">
            <a:extLst>
              <a:ext uri="{FF2B5EF4-FFF2-40B4-BE49-F238E27FC236}">
                <a16:creationId xmlns:a16="http://schemas.microsoft.com/office/drawing/2014/main" id="{BA7C1424-C174-F63A-1C9D-1359397988B6}"/>
              </a:ext>
            </a:extLst>
          </p:cNvPr>
          <p:cNvSpPr txBox="1"/>
          <p:nvPr/>
        </p:nvSpPr>
        <p:spPr>
          <a:xfrm>
            <a:off x="134470" y="861139"/>
            <a:ext cx="8713694" cy="5786199"/>
          </a:xfrm>
          <a:prstGeom prst="rect">
            <a:avLst/>
          </a:prstGeom>
          <a:noFill/>
        </p:spPr>
        <p:txBody>
          <a:bodyPr wrap="square">
            <a:spAutoFit/>
          </a:bodyPr>
          <a:lstStyle/>
          <a:p>
            <a:pPr>
              <a:spcAft>
                <a:spcPts val="600"/>
              </a:spcAft>
            </a:pPr>
            <a:r>
              <a:rPr lang="en-GB" sz="2000" dirty="0"/>
              <a:t>• </a:t>
            </a:r>
            <a:r>
              <a:rPr lang="fr-FR" sz="2000" dirty="0"/>
              <a:t>Mission et objectifs principaux</a:t>
            </a:r>
            <a:endParaRPr lang="en-GB" sz="2000" dirty="0"/>
          </a:p>
          <a:p>
            <a:pPr>
              <a:spcAft>
                <a:spcPts val="600"/>
              </a:spcAft>
            </a:pPr>
            <a:r>
              <a:rPr lang="en-GB" sz="2000" dirty="0"/>
              <a:t>• </a:t>
            </a:r>
            <a:r>
              <a:rPr lang="fr-FR" sz="2000" dirty="0"/>
              <a:t>Jeu de données</a:t>
            </a:r>
            <a:endParaRPr lang="en-GB" sz="2000" dirty="0"/>
          </a:p>
          <a:p>
            <a:pPr>
              <a:spcAft>
                <a:spcPts val="600"/>
              </a:spcAft>
            </a:pPr>
            <a:r>
              <a:rPr lang="en-GB" sz="2000" dirty="0"/>
              <a:t>• </a:t>
            </a:r>
            <a:r>
              <a:rPr lang="en-GB" sz="2000" dirty="0" err="1"/>
              <a:t>Données</a:t>
            </a:r>
            <a:r>
              <a:rPr lang="en-GB" sz="2000" dirty="0"/>
              <a:t> </a:t>
            </a:r>
            <a:r>
              <a:rPr lang="en-GB" sz="2000" dirty="0" err="1"/>
              <a:t>textuelles</a:t>
            </a:r>
            <a:r>
              <a:rPr lang="fr-FR" sz="2000" dirty="0"/>
              <a:t>:</a:t>
            </a:r>
          </a:p>
          <a:p>
            <a:pPr>
              <a:spcAft>
                <a:spcPts val="600"/>
              </a:spcAft>
            </a:pPr>
            <a:r>
              <a:rPr lang="fr-FR" sz="2000" b="0" i="0" dirty="0">
                <a:effectLst/>
                <a:latin typeface="Montserrat" panose="00000500000000000000" pitchFamily="2" charset="0"/>
              </a:rPr>
              <a:t>       </a:t>
            </a:r>
            <a:r>
              <a:rPr lang="en-US" sz="2000" b="0" i="0" dirty="0">
                <a:effectLst/>
              </a:rPr>
              <a:t>-</a:t>
            </a:r>
            <a:r>
              <a:rPr lang="en-US" sz="2000" b="0" i="0" dirty="0">
                <a:effectLst/>
                <a:latin typeface="Montserrat" panose="00000500000000000000" pitchFamily="2" charset="0"/>
              </a:rPr>
              <a:t> </a:t>
            </a:r>
            <a:r>
              <a:rPr lang="en-US" sz="2000" b="0" i="0" dirty="0" err="1">
                <a:effectLst/>
              </a:rPr>
              <a:t>Pré-traitement</a:t>
            </a:r>
            <a:r>
              <a:rPr lang="en-US" sz="2000" b="0" i="0" dirty="0">
                <a:effectLst/>
              </a:rPr>
              <a:t> des </a:t>
            </a:r>
            <a:r>
              <a:rPr lang="en-US" sz="2000" b="0" i="0" dirty="0" err="1">
                <a:effectLst/>
              </a:rPr>
              <a:t>données</a:t>
            </a:r>
            <a:r>
              <a:rPr lang="en-US" sz="2000" b="0" i="0" dirty="0">
                <a:effectLst/>
              </a:rPr>
              <a:t> </a:t>
            </a:r>
          </a:p>
          <a:p>
            <a:pPr>
              <a:spcAft>
                <a:spcPts val="600"/>
              </a:spcAft>
            </a:pPr>
            <a:r>
              <a:rPr lang="en-US" sz="2000" dirty="0"/>
              <a:t>            - Bag of words </a:t>
            </a:r>
          </a:p>
          <a:p>
            <a:pPr>
              <a:spcAft>
                <a:spcPts val="600"/>
              </a:spcAft>
            </a:pPr>
            <a:r>
              <a:rPr lang="en-US" sz="2000" dirty="0"/>
              <a:t>            - </a:t>
            </a:r>
            <a:r>
              <a:rPr lang="en-US" sz="2000" dirty="0" err="1"/>
              <a:t>Tf-idf</a:t>
            </a:r>
            <a:endParaRPr lang="en-US" sz="2000" dirty="0"/>
          </a:p>
          <a:p>
            <a:pPr>
              <a:spcAft>
                <a:spcPts val="600"/>
              </a:spcAft>
            </a:pPr>
            <a:r>
              <a:rPr lang="en-US" sz="2000" b="0" i="0" dirty="0">
                <a:effectLst/>
              </a:rPr>
              <a:t>            - Word2Vec</a:t>
            </a:r>
          </a:p>
          <a:p>
            <a:pPr>
              <a:spcAft>
                <a:spcPts val="600"/>
              </a:spcAft>
            </a:pPr>
            <a:r>
              <a:rPr lang="en-US" sz="2000" dirty="0">
                <a:latin typeface="Montserrat" panose="00000500000000000000" pitchFamily="2" charset="0"/>
              </a:rPr>
              <a:t>           - </a:t>
            </a:r>
            <a:r>
              <a:rPr lang="en-US" sz="2000" dirty="0"/>
              <a:t>BERT</a:t>
            </a:r>
          </a:p>
          <a:p>
            <a:pPr>
              <a:spcAft>
                <a:spcPts val="600"/>
              </a:spcAft>
            </a:pPr>
            <a:r>
              <a:rPr lang="en-US" sz="2000" dirty="0"/>
              <a:t>             - USE</a:t>
            </a:r>
            <a:endParaRPr lang="fr-FR" sz="2000" dirty="0"/>
          </a:p>
          <a:p>
            <a:pPr>
              <a:spcAft>
                <a:spcPts val="600"/>
              </a:spcAft>
            </a:pPr>
            <a:r>
              <a:rPr lang="en-GB" sz="2000" dirty="0"/>
              <a:t>• </a:t>
            </a:r>
            <a:r>
              <a:rPr lang="en-GB" sz="2000" dirty="0" err="1"/>
              <a:t>Données</a:t>
            </a:r>
            <a:r>
              <a:rPr lang="en-GB" sz="2000" dirty="0"/>
              <a:t> </a:t>
            </a:r>
            <a:r>
              <a:rPr lang="en-GB" sz="2000" dirty="0" err="1"/>
              <a:t>visuelles</a:t>
            </a:r>
            <a:r>
              <a:rPr lang="fr-FR" sz="2000" dirty="0"/>
              <a:t>:</a:t>
            </a:r>
          </a:p>
          <a:p>
            <a:pPr>
              <a:spcAft>
                <a:spcPts val="600"/>
              </a:spcAft>
            </a:pPr>
            <a:r>
              <a:rPr lang="fr-FR" sz="2000" b="0" i="0" dirty="0">
                <a:effectLst/>
                <a:latin typeface="Montserrat" panose="00000500000000000000" pitchFamily="2" charset="0"/>
              </a:rPr>
              <a:t>      </a:t>
            </a:r>
            <a:r>
              <a:rPr lang="en-US" sz="2000" b="0" i="0" dirty="0">
                <a:effectLst/>
              </a:rPr>
              <a:t>-</a:t>
            </a:r>
            <a:r>
              <a:rPr lang="en-US" sz="2000" b="0" i="0" dirty="0">
                <a:effectLst/>
                <a:latin typeface="Montserrat" panose="00000500000000000000" pitchFamily="2" charset="0"/>
              </a:rPr>
              <a:t> </a:t>
            </a:r>
            <a:r>
              <a:rPr lang="en-US" sz="2000" dirty="0" err="1"/>
              <a:t>Algorithme</a:t>
            </a:r>
            <a:r>
              <a:rPr lang="en-US" sz="2000" dirty="0"/>
              <a:t> SIFT (Scale</a:t>
            </a:r>
          </a:p>
          <a:p>
            <a:pPr>
              <a:spcAft>
                <a:spcPts val="600"/>
              </a:spcAft>
            </a:pPr>
            <a:r>
              <a:rPr lang="en-US" sz="2000" dirty="0"/>
              <a:t>         Invariant Feature Transform)</a:t>
            </a:r>
            <a:endParaRPr lang="en-US" sz="2000" b="0" i="0" dirty="0">
              <a:effectLst/>
            </a:endParaRPr>
          </a:p>
          <a:p>
            <a:pPr>
              <a:spcAft>
                <a:spcPts val="600"/>
              </a:spcAft>
            </a:pPr>
            <a:r>
              <a:rPr lang="en-US" sz="2000" dirty="0"/>
              <a:t>       - </a:t>
            </a:r>
            <a:r>
              <a:rPr lang="en-US" sz="2000" dirty="0" err="1"/>
              <a:t>Algorithmes</a:t>
            </a:r>
            <a:r>
              <a:rPr lang="en-US" sz="2000" dirty="0"/>
              <a:t> CNN (</a:t>
            </a:r>
            <a:r>
              <a:rPr lang="en-GB" sz="2000" dirty="0"/>
              <a:t>Transfer Learning </a:t>
            </a:r>
          </a:p>
          <a:p>
            <a:pPr>
              <a:spcAft>
                <a:spcPts val="600"/>
              </a:spcAft>
            </a:pPr>
            <a:r>
              <a:rPr lang="en-GB" sz="2000" dirty="0"/>
              <a:t>         with Convolutional Neural Networks</a:t>
            </a:r>
            <a:r>
              <a:rPr lang="en-US" sz="2000" dirty="0"/>
              <a:t>) </a:t>
            </a:r>
          </a:p>
          <a:p>
            <a:pPr>
              <a:spcAft>
                <a:spcPts val="600"/>
              </a:spcAft>
            </a:pPr>
            <a:r>
              <a:rPr lang="en-GB" sz="2000" dirty="0"/>
              <a:t>• Conclusion</a:t>
            </a:r>
          </a:p>
        </p:txBody>
      </p:sp>
      <p:sp>
        <p:nvSpPr>
          <p:cNvPr id="6" name="Slide Number Placeholder 5">
            <a:extLst>
              <a:ext uri="{FF2B5EF4-FFF2-40B4-BE49-F238E27FC236}">
                <a16:creationId xmlns:a16="http://schemas.microsoft.com/office/drawing/2014/main" id="{2C8FC995-8C97-D871-22EE-663FD2DFEA92}"/>
              </a:ext>
            </a:extLst>
          </p:cNvPr>
          <p:cNvSpPr>
            <a:spLocks noGrp="1"/>
          </p:cNvSpPr>
          <p:nvPr>
            <p:ph type="sldNum" sz="quarter" idx="12"/>
          </p:nvPr>
        </p:nvSpPr>
        <p:spPr/>
        <p:txBody>
          <a:bodyPr/>
          <a:lstStyle/>
          <a:p>
            <a:fld id="{B9ED66B8-E08F-45A6-A88A-E62EAE350C7A}" type="slidenum">
              <a:rPr lang="en-GB" smtClean="0"/>
              <a:t>2</a:t>
            </a:fld>
            <a:endParaRPr lang="en-GB"/>
          </a:p>
        </p:txBody>
      </p:sp>
      <p:pic>
        <p:nvPicPr>
          <p:cNvPr id="3" name="Picture 2">
            <a:extLst>
              <a:ext uri="{FF2B5EF4-FFF2-40B4-BE49-F238E27FC236}">
                <a16:creationId xmlns:a16="http://schemas.microsoft.com/office/drawing/2014/main" id="{86B5E68D-39EF-2FCB-16E1-253844EE021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99704" y="1147938"/>
            <a:ext cx="2577689" cy="3892253"/>
          </a:xfrm>
          <a:prstGeom prst="rect">
            <a:avLst/>
          </a:prstGeom>
        </p:spPr>
      </p:pic>
      <p:pic>
        <p:nvPicPr>
          <p:cNvPr id="8" name="Picture 7">
            <a:extLst>
              <a:ext uri="{FF2B5EF4-FFF2-40B4-BE49-F238E27FC236}">
                <a16:creationId xmlns:a16="http://schemas.microsoft.com/office/drawing/2014/main" id="{7913187A-6A71-F450-1612-9EABFB376E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91380" y="1147938"/>
            <a:ext cx="2425199" cy="4060288"/>
          </a:xfrm>
          <a:prstGeom prst="rect">
            <a:avLst/>
          </a:prstGeom>
        </p:spPr>
      </p:pic>
      <p:pic>
        <p:nvPicPr>
          <p:cNvPr id="10" name="Picture 9">
            <a:extLst>
              <a:ext uri="{FF2B5EF4-FFF2-40B4-BE49-F238E27FC236}">
                <a16:creationId xmlns:a16="http://schemas.microsoft.com/office/drawing/2014/main" id="{39E67CB8-2D0D-1E90-4F28-7D1FB67D1D0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88548" y="5244005"/>
            <a:ext cx="2651990" cy="755970"/>
          </a:xfrm>
          <a:prstGeom prst="rect">
            <a:avLst/>
          </a:prstGeom>
        </p:spPr>
      </p:pic>
    </p:spTree>
    <p:extLst>
      <p:ext uri="{BB962C8B-B14F-4D97-AF65-F5344CB8AC3E}">
        <p14:creationId xmlns:p14="http://schemas.microsoft.com/office/powerpoint/2010/main" val="14724481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406A5C0-12BC-2821-EE85-AF07BDCA7043}"/>
              </a:ext>
            </a:extLst>
          </p:cNvPr>
          <p:cNvSpPr>
            <a:spLocks noGrp="1"/>
          </p:cNvSpPr>
          <p:nvPr>
            <p:ph type="sldNum" sz="quarter" idx="12"/>
          </p:nvPr>
        </p:nvSpPr>
        <p:spPr/>
        <p:txBody>
          <a:bodyPr/>
          <a:lstStyle/>
          <a:p>
            <a:fld id="{B9ED66B8-E08F-45A6-A88A-E62EAE350C7A}" type="slidenum">
              <a:rPr lang="en-GB" smtClean="0"/>
              <a:t>20</a:t>
            </a:fld>
            <a:endParaRPr lang="en-GB"/>
          </a:p>
        </p:txBody>
      </p:sp>
      <p:sp>
        <p:nvSpPr>
          <p:cNvPr id="5" name="TextBox 4">
            <a:extLst>
              <a:ext uri="{FF2B5EF4-FFF2-40B4-BE49-F238E27FC236}">
                <a16:creationId xmlns:a16="http://schemas.microsoft.com/office/drawing/2014/main" id="{0058B8F4-8DD1-7373-A948-206FC10826B1}"/>
              </a:ext>
            </a:extLst>
          </p:cNvPr>
          <p:cNvSpPr txBox="1"/>
          <p:nvPr/>
        </p:nvSpPr>
        <p:spPr>
          <a:xfrm>
            <a:off x="531160" y="91699"/>
            <a:ext cx="8081679" cy="892552"/>
          </a:xfrm>
          <a:prstGeom prst="rect">
            <a:avLst/>
          </a:prstGeom>
          <a:noFill/>
        </p:spPr>
        <p:txBody>
          <a:bodyPr wrap="square">
            <a:spAutoFit/>
          </a:bodyPr>
          <a:lstStyle/>
          <a:p>
            <a:pPr algn="ctr"/>
            <a:r>
              <a:rPr lang="fr-FR" sz="2600" b="1" dirty="0">
                <a:solidFill>
                  <a:srgbClr val="002060"/>
                </a:solidFill>
              </a:rPr>
              <a:t>Données visuelles. Transfer </a:t>
            </a:r>
            <a:r>
              <a:rPr lang="fr-FR" sz="2600" b="1" dirty="0" err="1">
                <a:solidFill>
                  <a:srgbClr val="002060"/>
                </a:solidFill>
              </a:rPr>
              <a:t>learning</a:t>
            </a:r>
            <a:r>
              <a:rPr lang="fr-FR" sz="2600" b="1" dirty="0">
                <a:solidFill>
                  <a:srgbClr val="002060"/>
                </a:solidFill>
              </a:rPr>
              <a:t> algorithme (ResNet50) </a:t>
            </a:r>
            <a:endParaRPr lang="en-GB" sz="2600" b="1" dirty="0">
              <a:solidFill>
                <a:srgbClr val="002060"/>
              </a:solidFill>
            </a:endParaRPr>
          </a:p>
        </p:txBody>
      </p:sp>
      <p:pic>
        <p:nvPicPr>
          <p:cNvPr id="7" name="Picture 6">
            <a:extLst>
              <a:ext uri="{FF2B5EF4-FFF2-40B4-BE49-F238E27FC236}">
                <a16:creationId xmlns:a16="http://schemas.microsoft.com/office/drawing/2014/main" id="{65674B7B-36B3-AEE4-BAF6-0E157D055C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829" y="2070919"/>
            <a:ext cx="5194259" cy="2989180"/>
          </a:xfrm>
          <a:prstGeom prst="rect">
            <a:avLst/>
          </a:prstGeom>
        </p:spPr>
      </p:pic>
      <p:pic>
        <p:nvPicPr>
          <p:cNvPr id="9" name="Picture 8">
            <a:extLst>
              <a:ext uri="{FF2B5EF4-FFF2-40B4-BE49-F238E27FC236}">
                <a16:creationId xmlns:a16="http://schemas.microsoft.com/office/drawing/2014/main" id="{D58EE86A-3862-87C4-C0AD-37EDF97224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1999" y="2373683"/>
            <a:ext cx="4483769" cy="2989180"/>
          </a:xfrm>
          <a:prstGeom prst="rect">
            <a:avLst/>
          </a:prstGeom>
        </p:spPr>
      </p:pic>
      <p:sp>
        <p:nvSpPr>
          <p:cNvPr id="10" name="TextBox 9">
            <a:extLst>
              <a:ext uri="{FF2B5EF4-FFF2-40B4-BE49-F238E27FC236}">
                <a16:creationId xmlns:a16="http://schemas.microsoft.com/office/drawing/2014/main" id="{755D398E-CEB1-67BE-31C1-3AAD88646858}"/>
              </a:ext>
            </a:extLst>
          </p:cNvPr>
          <p:cNvSpPr txBox="1"/>
          <p:nvPr/>
        </p:nvSpPr>
        <p:spPr>
          <a:xfrm>
            <a:off x="349625" y="5414248"/>
            <a:ext cx="1452282" cy="369332"/>
          </a:xfrm>
          <a:prstGeom prst="rect">
            <a:avLst/>
          </a:prstGeom>
          <a:noFill/>
        </p:spPr>
        <p:txBody>
          <a:bodyPr wrap="square">
            <a:spAutoFit/>
          </a:bodyPr>
          <a:lstStyle/>
          <a:p>
            <a:r>
              <a:rPr lang="en-GB" b="1" dirty="0"/>
              <a:t>ARI :</a:t>
            </a:r>
            <a:r>
              <a:rPr lang="en-GB" dirty="0"/>
              <a:t>  0.5571</a:t>
            </a:r>
          </a:p>
        </p:txBody>
      </p:sp>
      <p:sp>
        <p:nvSpPr>
          <p:cNvPr id="11" name="TextBox 10">
            <a:extLst>
              <a:ext uri="{FF2B5EF4-FFF2-40B4-BE49-F238E27FC236}">
                <a16:creationId xmlns:a16="http://schemas.microsoft.com/office/drawing/2014/main" id="{D97237F1-1E9F-8CF2-A651-6FC226E70FDF}"/>
              </a:ext>
            </a:extLst>
          </p:cNvPr>
          <p:cNvSpPr txBox="1"/>
          <p:nvPr/>
        </p:nvSpPr>
        <p:spPr>
          <a:xfrm>
            <a:off x="3307976" y="5460415"/>
            <a:ext cx="4572000" cy="923330"/>
          </a:xfrm>
          <a:prstGeom prst="rect">
            <a:avLst/>
          </a:prstGeom>
          <a:noFill/>
        </p:spPr>
        <p:txBody>
          <a:bodyPr wrap="square">
            <a:spAutoFit/>
          </a:bodyPr>
          <a:lstStyle/>
          <a:p>
            <a:r>
              <a:rPr lang="en-GB" dirty="0"/>
              <a:t>Le score ARI a encore </a:t>
            </a:r>
            <a:r>
              <a:rPr lang="en-GB" dirty="0" err="1"/>
              <a:t>augmenté</a:t>
            </a:r>
            <a:r>
              <a:rPr lang="en-GB" dirty="0"/>
              <a:t>. </a:t>
            </a:r>
            <a:r>
              <a:rPr lang="fr-FR" sz="1800" dirty="0"/>
              <a:t>Le clustering a bien séparé les catégories ‘</a:t>
            </a:r>
            <a:r>
              <a:rPr lang="fr-FR" dirty="0" err="1"/>
              <a:t>kitchen</a:t>
            </a:r>
            <a:r>
              <a:rPr lang="fr-FR" dirty="0"/>
              <a:t> &amp; </a:t>
            </a:r>
            <a:r>
              <a:rPr lang="fr-FR" dirty="0" err="1"/>
              <a:t>dining</a:t>
            </a:r>
            <a:r>
              <a:rPr lang="fr-FR" sz="1800" dirty="0"/>
              <a:t>’, ‘beauty and </a:t>
            </a:r>
            <a:r>
              <a:rPr lang="fr-FR" sz="1800" dirty="0" err="1"/>
              <a:t>personal</a:t>
            </a:r>
            <a:r>
              <a:rPr lang="fr-FR" sz="1800" dirty="0"/>
              <a:t> care’ </a:t>
            </a:r>
            <a:endParaRPr lang="en-GB" dirty="0"/>
          </a:p>
        </p:txBody>
      </p:sp>
      <p:sp>
        <p:nvSpPr>
          <p:cNvPr id="3" name="TextBox 2">
            <a:extLst>
              <a:ext uri="{FF2B5EF4-FFF2-40B4-BE49-F238E27FC236}">
                <a16:creationId xmlns:a16="http://schemas.microsoft.com/office/drawing/2014/main" id="{5371DDA3-876E-8A99-552F-1395986BECFB}"/>
              </a:ext>
            </a:extLst>
          </p:cNvPr>
          <p:cNvSpPr txBox="1"/>
          <p:nvPr/>
        </p:nvSpPr>
        <p:spPr>
          <a:xfrm>
            <a:off x="238685" y="1347438"/>
            <a:ext cx="6237193" cy="369332"/>
          </a:xfrm>
          <a:prstGeom prst="rect">
            <a:avLst/>
          </a:prstGeom>
          <a:noFill/>
        </p:spPr>
        <p:txBody>
          <a:bodyPr wrap="square">
            <a:spAutoFit/>
          </a:bodyPr>
          <a:lstStyle/>
          <a:p>
            <a:r>
              <a:rPr lang="en-GB" dirty="0"/>
              <a:t>ResNet50 </a:t>
            </a:r>
            <a:r>
              <a:rPr lang="en-GB" dirty="0" err="1"/>
              <a:t>est</a:t>
            </a:r>
            <a:r>
              <a:rPr lang="en-GB" dirty="0"/>
              <a:t> un </a:t>
            </a:r>
            <a:r>
              <a:rPr lang="en-GB" dirty="0" err="1"/>
              <a:t>autre</a:t>
            </a:r>
            <a:r>
              <a:rPr lang="en-GB" dirty="0"/>
              <a:t> </a:t>
            </a:r>
            <a:r>
              <a:rPr lang="en-GB" dirty="0" err="1"/>
              <a:t>algorithme</a:t>
            </a:r>
            <a:r>
              <a:rPr lang="en-GB" dirty="0"/>
              <a:t> de Transfer Learning </a:t>
            </a:r>
          </a:p>
        </p:txBody>
      </p:sp>
    </p:spTree>
    <p:extLst>
      <p:ext uri="{BB962C8B-B14F-4D97-AF65-F5344CB8AC3E}">
        <p14:creationId xmlns:p14="http://schemas.microsoft.com/office/powerpoint/2010/main" val="1747064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4401380-82A5-0647-33AE-93B9EAA3C525}"/>
              </a:ext>
            </a:extLst>
          </p:cNvPr>
          <p:cNvSpPr>
            <a:spLocks noGrp="1"/>
          </p:cNvSpPr>
          <p:nvPr>
            <p:ph type="sldNum" sz="quarter" idx="12"/>
          </p:nvPr>
        </p:nvSpPr>
        <p:spPr/>
        <p:txBody>
          <a:bodyPr/>
          <a:lstStyle/>
          <a:p>
            <a:fld id="{B9ED66B8-E08F-45A6-A88A-E62EAE350C7A}" type="slidenum">
              <a:rPr lang="en-GB" smtClean="0"/>
              <a:t>21</a:t>
            </a:fld>
            <a:endParaRPr lang="en-GB"/>
          </a:p>
        </p:txBody>
      </p:sp>
      <p:sp>
        <p:nvSpPr>
          <p:cNvPr id="5" name="TextBox 4">
            <a:extLst>
              <a:ext uri="{FF2B5EF4-FFF2-40B4-BE49-F238E27FC236}">
                <a16:creationId xmlns:a16="http://schemas.microsoft.com/office/drawing/2014/main" id="{F69EACA0-7878-0BB6-450D-56B56A2798BF}"/>
              </a:ext>
            </a:extLst>
          </p:cNvPr>
          <p:cNvSpPr txBox="1"/>
          <p:nvPr/>
        </p:nvSpPr>
        <p:spPr>
          <a:xfrm>
            <a:off x="133815" y="62686"/>
            <a:ext cx="8717057" cy="646331"/>
          </a:xfrm>
          <a:prstGeom prst="rect">
            <a:avLst/>
          </a:prstGeom>
          <a:noFill/>
        </p:spPr>
        <p:txBody>
          <a:bodyPr wrap="square">
            <a:spAutoFit/>
          </a:bodyPr>
          <a:lstStyle/>
          <a:p>
            <a:pPr algn="ctr"/>
            <a:r>
              <a:rPr lang="en-US" sz="3600" b="1" dirty="0">
                <a:solidFill>
                  <a:srgbClr val="00B050"/>
                </a:solidFill>
              </a:rPr>
              <a:t>Conclusions:</a:t>
            </a:r>
            <a:endParaRPr lang="en-GB" sz="3600" b="1" dirty="0">
              <a:solidFill>
                <a:srgbClr val="00B050"/>
              </a:solidFill>
            </a:endParaRPr>
          </a:p>
        </p:txBody>
      </p:sp>
      <p:graphicFrame>
        <p:nvGraphicFramePr>
          <p:cNvPr id="2" name="Table 2">
            <a:extLst>
              <a:ext uri="{FF2B5EF4-FFF2-40B4-BE49-F238E27FC236}">
                <a16:creationId xmlns:a16="http://schemas.microsoft.com/office/drawing/2014/main" id="{8525E16B-BA7A-3894-1AC1-BC8B88A456FD}"/>
              </a:ext>
            </a:extLst>
          </p:cNvPr>
          <p:cNvGraphicFramePr>
            <a:graphicFrameLocks noGrp="1"/>
          </p:cNvGraphicFramePr>
          <p:nvPr>
            <p:extLst>
              <p:ext uri="{D42A27DB-BD31-4B8C-83A1-F6EECF244321}">
                <p14:modId xmlns:p14="http://schemas.microsoft.com/office/powerpoint/2010/main" val="3382837982"/>
              </p:ext>
            </p:extLst>
          </p:nvPr>
        </p:nvGraphicFramePr>
        <p:xfrm>
          <a:off x="4876800" y="920824"/>
          <a:ext cx="3974071" cy="3754120"/>
        </p:xfrm>
        <a:graphic>
          <a:graphicData uri="http://schemas.openxmlformats.org/drawingml/2006/table">
            <a:tbl>
              <a:tblPr firstRow="1" bandRow="1">
                <a:tableStyleId>{5C22544A-7EE6-4342-B048-85BDC9FD1C3A}</a:tableStyleId>
              </a:tblPr>
              <a:tblGrid>
                <a:gridCol w="1066800">
                  <a:extLst>
                    <a:ext uri="{9D8B030D-6E8A-4147-A177-3AD203B41FA5}">
                      <a16:colId xmlns:a16="http://schemas.microsoft.com/office/drawing/2014/main" val="2161014408"/>
                    </a:ext>
                  </a:extLst>
                </a:gridCol>
                <a:gridCol w="1981200">
                  <a:extLst>
                    <a:ext uri="{9D8B030D-6E8A-4147-A177-3AD203B41FA5}">
                      <a16:colId xmlns:a16="http://schemas.microsoft.com/office/drawing/2014/main" val="4217265538"/>
                    </a:ext>
                  </a:extLst>
                </a:gridCol>
                <a:gridCol w="926071">
                  <a:extLst>
                    <a:ext uri="{9D8B030D-6E8A-4147-A177-3AD203B41FA5}">
                      <a16:colId xmlns:a16="http://schemas.microsoft.com/office/drawing/2014/main" val="460682733"/>
                    </a:ext>
                  </a:extLst>
                </a:gridCol>
              </a:tblGrid>
              <a:tr h="370840">
                <a:tc>
                  <a:txBody>
                    <a:bodyPr/>
                    <a:lstStyle/>
                    <a:p>
                      <a:pPr algn="ctr"/>
                      <a:endParaRPr lang="en-GB" sz="1600" dirty="0"/>
                    </a:p>
                  </a:txBody>
                  <a:tcPr/>
                </a:tc>
                <a:tc>
                  <a:txBody>
                    <a:bodyPr/>
                    <a:lstStyle/>
                    <a:p>
                      <a:pPr algn="ctr"/>
                      <a:r>
                        <a:rPr lang="en-US" sz="1600" dirty="0"/>
                        <a:t>Features</a:t>
                      </a:r>
                      <a:endParaRPr lang="en-GB" sz="1600" dirty="0"/>
                    </a:p>
                  </a:txBody>
                  <a:tcPr/>
                </a:tc>
                <a:tc>
                  <a:txBody>
                    <a:bodyPr/>
                    <a:lstStyle/>
                    <a:p>
                      <a:pPr algn="ctr"/>
                      <a:r>
                        <a:rPr lang="en-US" sz="1600" dirty="0"/>
                        <a:t>ARI</a:t>
                      </a:r>
                      <a:endParaRPr lang="en-GB" sz="1600" dirty="0"/>
                    </a:p>
                  </a:txBody>
                  <a:tcPr/>
                </a:tc>
                <a:extLst>
                  <a:ext uri="{0D108BD9-81ED-4DB2-BD59-A6C34878D82A}">
                    <a16:rowId xmlns:a16="http://schemas.microsoft.com/office/drawing/2014/main" val="1752844255"/>
                  </a:ext>
                </a:extLst>
              </a:tr>
              <a:tr h="370840">
                <a:tc>
                  <a:txBody>
                    <a:bodyPr/>
                    <a:lstStyle/>
                    <a:p>
                      <a:pPr algn="ctr"/>
                      <a:r>
                        <a:rPr lang="en-US" sz="1600" dirty="0"/>
                        <a:t>text</a:t>
                      </a:r>
                      <a:endParaRPr lang="en-GB" sz="1600" dirty="0"/>
                    </a:p>
                  </a:txBody>
                  <a:tcPr/>
                </a:tc>
                <a:tc>
                  <a:txBody>
                    <a:bodyPr/>
                    <a:lstStyle/>
                    <a:p>
                      <a:pPr algn="ctr"/>
                      <a:r>
                        <a:rPr lang="fr-FR" sz="1600" b="1" dirty="0">
                          <a:solidFill>
                            <a:srgbClr val="002060"/>
                          </a:solidFill>
                        </a:rPr>
                        <a:t>Bag of </a:t>
                      </a:r>
                      <a:r>
                        <a:rPr lang="fr-FR" sz="1600" b="1" dirty="0" err="1">
                          <a:solidFill>
                            <a:srgbClr val="002060"/>
                          </a:solidFill>
                        </a:rPr>
                        <a:t>Words</a:t>
                      </a:r>
                      <a:r>
                        <a:rPr lang="fr-FR" sz="1600" b="1" dirty="0">
                          <a:solidFill>
                            <a:srgbClr val="002060"/>
                          </a:solidFill>
                        </a:rPr>
                        <a:t> </a:t>
                      </a:r>
                      <a:endParaRPr lang="en-GB" sz="1600" dirty="0"/>
                    </a:p>
                  </a:txBody>
                  <a:tcPr/>
                </a:tc>
                <a:tc>
                  <a:txBody>
                    <a:bodyPr/>
                    <a:lstStyle/>
                    <a:p>
                      <a:pPr algn="ctr"/>
                      <a:r>
                        <a:rPr lang="en-GB" sz="1600" dirty="0"/>
                        <a:t>0.4329</a:t>
                      </a:r>
                    </a:p>
                  </a:txBody>
                  <a:tcPr/>
                </a:tc>
                <a:extLst>
                  <a:ext uri="{0D108BD9-81ED-4DB2-BD59-A6C34878D82A}">
                    <a16:rowId xmlns:a16="http://schemas.microsoft.com/office/drawing/2014/main" val="1752024452"/>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text</a:t>
                      </a:r>
                      <a:endParaRPr lang="en-GB" sz="1600" dirty="0"/>
                    </a:p>
                  </a:txBody>
                  <a:tcPr/>
                </a:tc>
                <a:tc>
                  <a:txBody>
                    <a:bodyPr/>
                    <a:lstStyle/>
                    <a:p>
                      <a:pPr algn="ctr"/>
                      <a:r>
                        <a:rPr lang="fr-FR" sz="1600" b="1" dirty="0">
                          <a:solidFill>
                            <a:srgbClr val="002060"/>
                          </a:solidFill>
                        </a:rPr>
                        <a:t>Tf-</a:t>
                      </a:r>
                      <a:r>
                        <a:rPr lang="fr-FR" sz="1600" b="1" dirty="0" err="1">
                          <a:solidFill>
                            <a:srgbClr val="002060"/>
                          </a:solidFill>
                        </a:rPr>
                        <a:t>idf</a:t>
                      </a:r>
                      <a:endParaRPr lang="en-GB" sz="1600" dirty="0"/>
                    </a:p>
                  </a:txBody>
                  <a:tcPr/>
                </a:tc>
                <a:tc>
                  <a:txBody>
                    <a:bodyPr/>
                    <a:lstStyle/>
                    <a:p>
                      <a:pPr algn="ctr"/>
                      <a:r>
                        <a:rPr lang="en-GB" sz="1600" dirty="0"/>
                        <a:t>0.5927</a:t>
                      </a:r>
                    </a:p>
                  </a:txBody>
                  <a:tcPr/>
                </a:tc>
                <a:extLst>
                  <a:ext uri="{0D108BD9-81ED-4DB2-BD59-A6C34878D82A}">
                    <a16:rowId xmlns:a16="http://schemas.microsoft.com/office/drawing/2014/main" val="3523106655"/>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text</a:t>
                      </a:r>
                      <a:endParaRPr lang="en-GB" sz="1600" dirty="0"/>
                    </a:p>
                  </a:txBody>
                  <a:tcPr/>
                </a:tc>
                <a:tc>
                  <a:txBody>
                    <a:bodyPr/>
                    <a:lstStyle/>
                    <a:p>
                      <a:pPr algn="ctr"/>
                      <a:r>
                        <a:rPr lang="fr-FR" sz="1600" b="1" dirty="0">
                          <a:solidFill>
                            <a:srgbClr val="002060"/>
                          </a:solidFill>
                        </a:rPr>
                        <a:t>Word2Vec</a:t>
                      </a:r>
                      <a:endParaRPr lang="en-GB" sz="1600" dirty="0"/>
                    </a:p>
                  </a:txBody>
                  <a:tcPr/>
                </a:tc>
                <a:tc>
                  <a:txBody>
                    <a:bodyPr/>
                    <a:lstStyle/>
                    <a:p>
                      <a:pPr algn="ctr"/>
                      <a:r>
                        <a:rPr lang="en-GB" sz="1600" dirty="0"/>
                        <a:t>0.1938</a:t>
                      </a:r>
                    </a:p>
                  </a:txBody>
                  <a:tcPr/>
                </a:tc>
                <a:extLst>
                  <a:ext uri="{0D108BD9-81ED-4DB2-BD59-A6C34878D82A}">
                    <a16:rowId xmlns:a16="http://schemas.microsoft.com/office/drawing/2014/main" val="3007554665"/>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text</a:t>
                      </a:r>
                      <a:endParaRPr lang="en-GB" sz="1600" dirty="0"/>
                    </a:p>
                  </a:txBody>
                  <a:tcPr/>
                </a:tc>
                <a:tc>
                  <a:txBody>
                    <a:bodyPr/>
                    <a:lstStyle/>
                    <a:p>
                      <a:pPr algn="ctr"/>
                      <a:r>
                        <a:rPr lang="fr-FR" sz="1600" b="1" dirty="0">
                          <a:solidFill>
                            <a:srgbClr val="002060"/>
                          </a:solidFill>
                        </a:rPr>
                        <a:t>BERT</a:t>
                      </a:r>
                      <a:endParaRPr lang="en-GB"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dirty="0"/>
                        <a:t> 0.4145</a:t>
                      </a:r>
                    </a:p>
                  </a:txBody>
                  <a:tcPr/>
                </a:tc>
                <a:extLst>
                  <a:ext uri="{0D108BD9-81ED-4DB2-BD59-A6C34878D82A}">
                    <a16:rowId xmlns:a16="http://schemas.microsoft.com/office/drawing/2014/main" val="302574714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text</a:t>
                      </a:r>
                      <a:endParaRPr lang="en-GB" sz="1600" dirty="0"/>
                    </a:p>
                  </a:txBody>
                  <a:tcPr/>
                </a:tc>
                <a:tc>
                  <a:txBody>
                    <a:bodyPr/>
                    <a:lstStyle/>
                    <a:p>
                      <a:pPr algn="ctr"/>
                      <a:r>
                        <a:rPr lang="fr-FR" sz="1600" b="1" dirty="0">
                          <a:solidFill>
                            <a:srgbClr val="002060"/>
                          </a:solidFill>
                        </a:rPr>
                        <a:t>USE</a:t>
                      </a:r>
                      <a:endParaRPr lang="en-GB" sz="1600" dirty="0"/>
                    </a:p>
                  </a:txBody>
                  <a:tcPr/>
                </a:tc>
                <a:tc>
                  <a:txBody>
                    <a:bodyPr/>
                    <a:lstStyle/>
                    <a:p>
                      <a:pPr algn="ctr"/>
                      <a:r>
                        <a:rPr lang="en-GB" sz="1600" dirty="0"/>
                        <a:t>0.6632</a:t>
                      </a:r>
                    </a:p>
                  </a:txBody>
                  <a:tcPr/>
                </a:tc>
                <a:extLst>
                  <a:ext uri="{0D108BD9-81ED-4DB2-BD59-A6C34878D82A}">
                    <a16:rowId xmlns:a16="http://schemas.microsoft.com/office/drawing/2014/main" val="2772177439"/>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image</a:t>
                      </a:r>
                      <a:endParaRPr lang="en-GB" sz="1600" dirty="0"/>
                    </a:p>
                  </a:txBody>
                  <a:tcPr/>
                </a:tc>
                <a:tc>
                  <a:txBody>
                    <a:bodyPr/>
                    <a:lstStyle/>
                    <a:p>
                      <a:pPr algn="ctr"/>
                      <a:r>
                        <a:rPr lang="fr-FR" sz="1600" b="1" dirty="0">
                          <a:solidFill>
                            <a:srgbClr val="002060"/>
                          </a:solidFill>
                        </a:rPr>
                        <a:t>SIFT</a:t>
                      </a:r>
                      <a:endParaRPr lang="en-GB" sz="1600" dirty="0"/>
                    </a:p>
                  </a:txBody>
                  <a:tcPr/>
                </a:tc>
                <a:tc>
                  <a:txBody>
                    <a:bodyPr/>
                    <a:lstStyle/>
                    <a:p>
                      <a:pPr algn="ctr"/>
                      <a:r>
                        <a:rPr lang="en-GB" sz="1600" dirty="0"/>
                        <a:t>0.0010</a:t>
                      </a:r>
                    </a:p>
                  </a:txBody>
                  <a:tcPr/>
                </a:tc>
                <a:extLst>
                  <a:ext uri="{0D108BD9-81ED-4DB2-BD59-A6C34878D82A}">
                    <a16:rowId xmlns:a16="http://schemas.microsoft.com/office/drawing/2014/main" val="1479309168"/>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image</a:t>
                      </a:r>
                      <a:endParaRPr lang="en-GB" sz="1600" dirty="0"/>
                    </a:p>
                    <a:p>
                      <a:pPr algn="ctr"/>
                      <a:endParaRPr lang="en-GB" sz="1600" dirty="0"/>
                    </a:p>
                  </a:txBody>
                  <a:tcPr/>
                </a:tc>
                <a:tc>
                  <a:txBody>
                    <a:bodyPr/>
                    <a:lstStyle/>
                    <a:p>
                      <a:pPr algn="ctr"/>
                      <a:r>
                        <a:rPr lang="fr-FR" sz="1600" b="1" dirty="0">
                          <a:solidFill>
                            <a:srgbClr val="002060"/>
                          </a:solidFill>
                        </a:rPr>
                        <a:t>Transfer </a:t>
                      </a:r>
                      <a:r>
                        <a:rPr lang="fr-FR" sz="1600" b="1" dirty="0" err="1">
                          <a:solidFill>
                            <a:srgbClr val="002060"/>
                          </a:solidFill>
                        </a:rPr>
                        <a:t>learning</a:t>
                      </a:r>
                      <a:r>
                        <a:rPr lang="fr-FR" sz="1600" b="1" dirty="0">
                          <a:solidFill>
                            <a:srgbClr val="002060"/>
                          </a:solidFill>
                        </a:rPr>
                        <a:t> </a:t>
                      </a:r>
                    </a:p>
                    <a:p>
                      <a:pPr algn="ctr"/>
                      <a:r>
                        <a:rPr lang="fr-FR" sz="1600" b="1" dirty="0">
                          <a:solidFill>
                            <a:srgbClr val="002060"/>
                          </a:solidFill>
                        </a:rPr>
                        <a:t>VGG-16</a:t>
                      </a:r>
                      <a:endParaRPr lang="en-GB" sz="1600" dirty="0"/>
                    </a:p>
                  </a:txBody>
                  <a:tcPr/>
                </a:tc>
                <a:tc>
                  <a:txBody>
                    <a:bodyPr/>
                    <a:lstStyle/>
                    <a:p>
                      <a:pPr algn="ctr"/>
                      <a:r>
                        <a:rPr lang="en-US" sz="1600" dirty="0"/>
                        <a:t>0.4884</a:t>
                      </a:r>
                      <a:endParaRPr lang="en-GB" sz="1600" dirty="0"/>
                    </a:p>
                  </a:txBody>
                  <a:tcPr/>
                </a:tc>
                <a:extLst>
                  <a:ext uri="{0D108BD9-81ED-4DB2-BD59-A6C34878D82A}">
                    <a16:rowId xmlns:a16="http://schemas.microsoft.com/office/drawing/2014/main" val="381595516"/>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image</a:t>
                      </a:r>
                      <a:endParaRPr lang="en-GB" sz="1600" dirty="0"/>
                    </a:p>
                    <a:p>
                      <a:pPr algn="ctr"/>
                      <a:endParaRPr lang="en-GB" sz="1600" b="1" dirty="0">
                        <a:solidFill>
                          <a:srgbClr val="002060"/>
                        </a:solidFill>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600" b="1" dirty="0">
                          <a:solidFill>
                            <a:srgbClr val="002060"/>
                          </a:solidFill>
                        </a:rPr>
                        <a:t>Transfer </a:t>
                      </a:r>
                      <a:r>
                        <a:rPr lang="fr-FR" sz="1600" b="1" dirty="0" err="1">
                          <a:solidFill>
                            <a:srgbClr val="002060"/>
                          </a:solidFill>
                        </a:rPr>
                        <a:t>learning</a:t>
                      </a:r>
                      <a:r>
                        <a:rPr lang="fr-FR" sz="1600" b="1" dirty="0">
                          <a:solidFill>
                            <a:srgbClr val="002060"/>
                          </a:solidFill>
                        </a:rPr>
                        <a:t> </a:t>
                      </a:r>
                      <a:endParaRPr lang="en-US" sz="1600" b="1" dirty="0">
                        <a:solidFill>
                          <a:srgbClr val="002060"/>
                        </a:solidFill>
                      </a:endParaRPr>
                    </a:p>
                    <a:p>
                      <a:pPr algn="ctr"/>
                      <a:r>
                        <a:rPr lang="en-US" sz="1600" b="1" dirty="0">
                          <a:solidFill>
                            <a:srgbClr val="002060"/>
                          </a:solidFill>
                        </a:rPr>
                        <a:t>ResNet50</a:t>
                      </a:r>
                      <a:endParaRPr lang="en-GB" sz="1600" b="1" dirty="0">
                        <a:solidFill>
                          <a:srgbClr val="002060"/>
                        </a:solidFill>
                      </a:endParaRPr>
                    </a:p>
                  </a:txBody>
                  <a:tcPr/>
                </a:tc>
                <a:tc>
                  <a:txBody>
                    <a:bodyPr/>
                    <a:lstStyle/>
                    <a:p>
                      <a:pPr algn="ctr"/>
                      <a:r>
                        <a:rPr lang="en-US" sz="1600" dirty="0"/>
                        <a:t>0.5571</a:t>
                      </a:r>
                      <a:endParaRPr lang="en-GB" sz="1600" dirty="0"/>
                    </a:p>
                  </a:txBody>
                  <a:tcPr/>
                </a:tc>
                <a:extLst>
                  <a:ext uri="{0D108BD9-81ED-4DB2-BD59-A6C34878D82A}">
                    <a16:rowId xmlns:a16="http://schemas.microsoft.com/office/drawing/2014/main" val="929689326"/>
                  </a:ext>
                </a:extLst>
              </a:tr>
            </a:tbl>
          </a:graphicData>
        </a:graphic>
      </p:graphicFrame>
      <p:sp>
        <p:nvSpPr>
          <p:cNvPr id="6" name="TextBox 5">
            <a:extLst>
              <a:ext uri="{FF2B5EF4-FFF2-40B4-BE49-F238E27FC236}">
                <a16:creationId xmlns:a16="http://schemas.microsoft.com/office/drawing/2014/main" id="{8AB36546-088D-E5B7-B718-5ED945CFD46C}"/>
              </a:ext>
            </a:extLst>
          </p:cNvPr>
          <p:cNvSpPr txBox="1"/>
          <p:nvPr/>
        </p:nvSpPr>
        <p:spPr>
          <a:xfrm>
            <a:off x="205533" y="709017"/>
            <a:ext cx="4572656" cy="5016758"/>
          </a:xfrm>
          <a:prstGeom prst="rect">
            <a:avLst/>
          </a:prstGeom>
          <a:noFill/>
        </p:spPr>
        <p:txBody>
          <a:bodyPr wrap="square">
            <a:spAutoFit/>
          </a:bodyPr>
          <a:lstStyle/>
          <a:p>
            <a:r>
              <a:rPr lang="fr-FR" sz="1600" dirty="0"/>
              <a:t>• On peut obtenir une meilleure caractérisation des données </a:t>
            </a:r>
            <a:r>
              <a:rPr lang="en-GB" sz="1600" dirty="0" err="1"/>
              <a:t>textuelles</a:t>
            </a:r>
            <a:r>
              <a:rPr lang="fr-FR" sz="1600" dirty="0"/>
              <a:t> en choisissant un algorithme pré-entrainé (USE).</a:t>
            </a:r>
          </a:p>
          <a:p>
            <a:endParaRPr lang="fr-FR" sz="1600" dirty="0"/>
          </a:p>
          <a:p>
            <a:r>
              <a:rPr lang="fr-FR" sz="1600" dirty="0"/>
              <a:t>• On peut obtenir une meilleure caractérisation des données d'image en choisissant un algorithme pré-entrainé </a:t>
            </a:r>
            <a:r>
              <a:rPr lang="en-GB" sz="1600" dirty="0"/>
              <a:t>(ResNet50)</a:t>
            </a:r>
            <a:r>
              <a:rPr lang="fr-FR" sz="1600" dirty="0"/>
              <a:t>.</a:t>
            </a:r>
          </a:p>
          <a:p>
            <a:endParaRPr lang="fr-FR" sz="1600" dirty="0"/>
          </a:p>
          <a:p>
            <a:r>
              <a:rPr lang="en-GB" sz="1600" dirty="0"/>
              <a:t>• </a:t>
            </a:r>
            <a:r>
              <a:rPr lang="en-GB" sz="1600" dirty="0" err="1"/>
              <a:t>En</a:t>
            </a:r>
            <a:r>
              <a:rPr lang="en-GB" sz="1600" dirty="0"/>
              <a:t> </a:t>
            </a:r>
            <a:r>
              <a:rPr lang="en-GB" sz="1600" dirty="0" err="1"/>
              <a:t>général</a:t>
            </a:r>
            <a:r>
              <a:rPr lang="en-GB" sz="1600" dirty="0"/>
              <a:t>, </a:t>
            </a:r>
            <a:r>
              <a:rPr lang="en-GB" sz="1600" dirty="0" err="1"/>
              <a:t>l'utilisation</a:t>
            </a:r>
            <a:r>
              <a:rPr lang="en-GB" sz="1600" dirty="0"/>
              <a:t> des algorithms de clustering des </a:t>
            </a:r>
            <a:r>
              <a:rPr lang="en-GB" sz="1600" dirty="0" err="1"/>
              <a:t>données</a:t>
            </a:r>
            <a:r>
              <a:rPr lang="en-GB" sz="1600" dirty="0"/>
              <a:t> </a:t>
            </a:r>
            <a:r>
              <a:rPr lang="en-GB" sz="1600" dirty="0" err="1"/>
              <a:t>textuelles</a:t>
            </a:r>
            <a:r>
              <a:rPr lang="en-GB" sz="1600" dirty="0"/>
              <a:t> </a:t>
            </a:r>
            <a:r>
              <a:rPr lang="fr-FR" sz="1600" dirty="0"/>
              <a:t>montre une meilleure performance par rapport aux </a:t>
            </a:r>
            <a:r>
              <a:rPr lang="fr-FR" sz="1600"/>
              <a:t>données visuelles.</a:t>
            </a:r>
            <a:endParaRPr lang="fr-FR" sz="1600" dirty="0"/>
          </a:p>
          <a:p>
            <a:endParaRPr lang="fr-FR" sz="1600" dirty="0"/>
          </a:p>
          <a:p>
            <a:r>
              <a:rPr lang="fr-FR" sz="1600" dirty="0"/>
              <a:t>• On peut améliorer les performances des </a:t>
            </a:r>
            <a:r>
              <a:rPr lang="fr-FR" sz="1600" dirty="0" err="1"/>
              <a:t>features</a:t>
            </a:r>
            <a:r>
              <a:rPr lang="fr-FR" sz="1600" dirty="0"/>
              <a:t> textuelles en adaptant la liste des mots vides au vocabulaire du e-commerce. </a:t>
            </a:r>
          </a:p>
          <a:p>
            <a:endParaRPr lang="fr-FR" sz="1600" dirty="0"/>
          </a:p>
          <a:p>
            <a:r>
              <a:rPr lang="fr-FR" sz="1600" dirty="0"/>
              <a:t>• Même si les résultats restent à améliorer, on est en mesure de montrer qu'il est possible de prédire les catégories grâce aux éléments textuels descriptifs ou grâce aux image chargées par le vendeur.</a:t>
            </a:r>
            <a:endParaRPr lang="en-GB" sz="1600" dirty="0"/>
          </a:p>
        </p:txBody>
      </p:sp>
    </p:spTree>
    <p:extLst>
      <p:ext uri="{BB962C8B-B14F-4D97-AF65-F5344CB8AC3E}">
        <p14:creationId xmlns:p14="http://schemas.microsoft.com/office/powerpoint/2010/main" val="18086894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B579AA5E-3729-7E0F-6CCD-C2D5105A6E72}"/>
              </a:ext>
            </a:extLst>
          </p:cNvPr>
          <p:cNvSpPr txBox="1"/>
          <p:nvPr/>
        </p:nvSpPr>
        <p:spPr>
          <a:xfrm>
            <a:off x="531160" y="136524"/>
            <a:ext cx="8081679" cy="584775"/>
          </a:xfrm>
          <a:prstGeom prst="rect">
            <a:avLst/>
          </a:prstGeom>
          <a:noFill/>
        </p:spPr>
        <p:txBody>
          <a:bodyPr wrap="square">
            <a:spAutoFit/>
          </a:bodyPr>
          <a:lstStyle/>
          <a:p>
            <a:pPr algn="ctr"/>
            <a:r>
              <a:rPr lang="fr-FR" sz="3200" b="1" dirty="0">
                <a:solidFill>
                  <a:srgbClr val="002060"/>
                </a:solidFill>
              </a:rPr>
              <a:t>Mission et objectifs principaux</a:t>
            </a:r>
            <a:endParaRPr lang="en-GB" sz="3200" b="1" dirty="0">
              <a:solidFill>
                <a:srgbClr val="002060"/>
              </a:solidFill>
            </a:endParaRPr>
          </a:p>
        </p:txBody>
      </p:sp>
      <p:sp>
        <p:nvSpPr>
          <p:cNvPr id="9" name="TextBox 8">
            <a:extLst>
              <a:ext uri="{FF2B5EF4-FFF2-40B4-BE49-F238E27FC236}">
                <a16:creationId xmlns:a16="http://schemas.microsoft.com/office/drawing/2014/main" id="{C2BFB38B-9A86-99FE-BC08-69D17C8EABFC}"/>
              </a:ext>
            </a:extLst>
          </p:cNvPr>
          <p:cNvSpPr txBox="1"/>
          <p:nvPr/>
        </p:nvSpPr>
        <p:spPr>
          <a:xfrm>
            <a:off x="3400170" y="771299"/>
            <a:ext cx="5329513" cy="2462213"/>
          </a:xfrm>
          <a:prstGeom prst="rect">
            <a:avLst/>
          </a:prstGeom>
          <a:noFill/>
        </p:spPr>
        <p:txBody>
          <a:bodyPr wrap="square">
            <a:spAutoFit/>
          </a:bodyPr>
          <a:lstStyle/>
          <a:p>
            <a:pPr marL="285750" indent="-285750">
              <a:spcAft>
                <a:spcPts val="600"/>
              </a:spcAft>
              <a:buFontTx/>
              <a:buChar char="-"/>
            </a:pPr>
            <a:r>
              <a:rPr lang="fr-FR" dirty="0"/>
              <a:t>"Place de marché” est une </a:t>
            </a:r>
            <a:r>
              <a:rPr lang="fr-FR" b="0" i="0" dirty="0">
                <a:effectLst/>
              </a:rPr>
              <a:t>entreprise qui souhaite lancer une marketplace e-commerce.</a:t>
            </a:r>
            <a:endParaRPr lang="fr-FR" dirty="0"/>
          </a:p>
          <a:p>
            <a:pPr marL="285750" indent="-285750">
              <a:spcAft>
                <a:spcPts val="600"/>
              </a:spcAft>
              <a:buFontTx/>
              <a:buChar char="-"/>
            </a:pPr>
            <a:r>
              <a:rPr lang="fr-FR" dirty="0"/>
              <a:t>Sur la place de marché, des vendeurs proposent des articles à des acheteurs en postant une photo et une description.</a:t>
            </a:r>
          </a:p>
          <a:p>
            <a:pPr marL="285750" indent="-285750">
              <a:spcAft>
                <a:spcPts val="600"/>
              </a:spcAft>
              <a:buFontTx/>
              <a:buChar char="-"/>
            </a:pPr>
            <a:r>
              <a:rPr lang="fr-FR" dirty="0"/>
              <a:t>L'attribution de la catégorie d'un article est effectuée manuellement par les vendeurs, et est donc peu fiable.</a:t>
            </a:r>
            <a:endParaRPr lang="en-GB" dirty="0"/>
          </a:p>
        </p:txBody>
      </p:sp>
      <p:sp>
        <p:nvSpPr>
          <p:cNvPr id="11" name="TextBox 10">
            <a:extLst>
              <a:ext uri="{FF2B5EF4-FFF2-40B4-BE49-F238E27FC236}">
                <a16:creationId xmlns:a16="http://schemas.microsoft.com/office/drawing/2014/main" id="{B8F99A69-465C-BB96-A33E-DFC9AC1E2E02}"/>
              </a:ext>
            </a:extLst>
          </p:cNvPr>
          <p:cNvSpPr txBox="1"/>
          <p:nvPr/>
        </p:nvSpPr>
        <p:spPr>
          <a:xfrm>
            <a:off x="103093" y="4713563"/>
            <a:ext cx="2285999" cy="369332"/>
          </a:xfrm>
          <a:prstGeom prst="rect">
            <a:avLst/>
          </a:prstGeom>
          <a:noFill/>
        </p:spPr>
        <p:txBody>
          <a:bodyPr wrap="square">
            <a:spAutoFit/>
          </a:bodyPr>
          <a:lstStyle/>
          <a:p>
            <a:pPr algn="ctr"/>
            <a:r>
              <a:rPr lang="fr-FR" sz="1800" b="1" dirty="0">
                <a:cs typeface="Times New Roman" panose="02020603050405020304" pitchFamily="18" charset="0"/>
              </a:rPr>
              <a:t>Objectifs principaux:</a:t>
            </a:r>
            <a:endParaRPr lang="en-GB" sz="1800" dirty="0"/>
          </a:p>
        </p:txBody>
      </p:sp>
      <p:sp>
        <p:nvSpPr>
          <p:cNvPr id="16" name="TextBox 15">
            <a:extLst>
              <a:ext uri="{FF2B5EF4-FFF2-40B4-BE49-F238E27FC236}">
                <a16:creationId xmlns:a16="http://schemas.microsoft.com/office/drawing/2014/main" id="{B3818C38-4006-8345-4DF6-A8EEFEC652CF}"/>
              </a:ext>
            </a:extLst>
          </p:cNvPr>
          <p:cNvSpPr txBox="1"/>
          <p:nvPr/>
        </p:nvSpPr>
        <p:spPr>
          <a:xfrm>
            <a:off x="2460812" y="4713563"/>
            <a:ext cx="6436652" cy="1631216"/>
          </a:xfrm>
          <a:prstGeom prst="rect">
            <a:avLst/>
          </a:prstGeom>
          <a:noFill/>
        </p:spPr>
        <p:txBody>
          <a:bodyPr wrap="square">
            <a:spAutoFit/>
          </a:bodyPr>
          <a:lstStyle/>
          <a:p>
            <a:pPr marL="285750" indent="-285750">
              <a:spcAft>
                <a:spcPts val="600"/>
              </a:spcAft>
              <a:buFontTx/>
              <a:buChar char="-"/>
            </a:pPr>
            <a:r>
              <a:rPr lang="fr-FR" dirty="0"/>
              <a:t>Analyser le jeu de données en réalisant un pré-traitement des descriptions des produits et des images, une réduction de dimension, puis un clustering</a:t>
            </a:r>
            <a:r>
              <a:rPr lang="en-GB" dirty="0"/>
              <a:t>.</a:t>
            </a:r>
          </a:p>
          <a:p>
            <a:pPr marL="285750" indent="-285750">
              <a:spcAft>
                <a:spcPts val="600"/>
              </a:spcAft>
              <a:buFontTx/>
              <a:buChar char="-"/>
            </a:pPr>
            <a:r>
              <a:rPr lang="en-GB" dirty="0" err="1"/>
              <a:t>Ameliorer</a:t>
            </a:r>
            <a:r>
              <a:rPr lang="en-GB" dirty="0"/>
              <a:t> </a:t>
            </a:r>
            <a:r>
              <a:rPr lang="en-GB" dirty="0" err="1"/>
              <a:t>l'expérience</a:t>
            </a:r>
            <a:r>
              <a:rPr lang="en-GB" dirty="0"/>
              <a:t> des </a:t>
            </a:r>
            <a:r>
              <a:rPr lang="en-GB" dirty="0" err="1"/>
              <a:t>utilisateurs</a:t>
            </a:r>
            <a:r>
              <a:rPr lang="en-GB" dirty="0"/>
              <a:t>.</a:t>
            </a:r>
          </a:p>
          <a:p>
            <a:pPr marL="285750" indent="-285750">
              <a:spcAft>
                <a:spcPts val="600"/>
              </a:spcAft>
              <a:buFontTx/>
              <a:buChar char="-"/>
            </a:pPr>
            <a:r>
              <a:rPr lang="fr-FR" dirty="0"/>
              <a:t>Fiabiliser la catégorisation des articles</a:t>
            </a:r>
            <a:r>
              <a:rPr lang="en-GB" dirty="0"/>
              <a:t>.</a:t>
            </a:r>
          </a:p>
        </p:txBody>
      </p:sp>
      <p:sp>
        <p:nvSpPr>
          <p:cNvPr id="17" name="Slide Number Placeholder 16">
            <a:extLst>
              <a:ext uri="{FF2B5EF4-FFF2-40B4-BE49-F238E27FC236}">
                <a16:creationId xmlns:a16="http://schemas.microsoft.com/office/drawing/2014/main" id="{7B11E122-E171-1CCB-480B-94C346A86079}"/>
              </a:ext>
            </a:extLst>
          </p:cNvPr>
          <p:cNvSpPr>
            <a:spLocks noGrp="1"/>
          </p:cNvSpPr>
          <p:nvPr>
            <p:ph type="sldNum" sz="quarter" idx="12"/>
          </p:nvPr>
        </p:nvSpPr>
        <p:spPr/>
        <p:txBody>
          <a:bodyPr/>
          <a:lstStyle/>
          <a:p>
            <a:fld id="{B9ED66B8-E08F-45A6-A88A-E62EAE350C7A}" type="slidenum">
              <a:rPr lang="en-GB" smtClean="0"/>
              <a:t>3</a:t>
            </a:fld>
            <a:endParaRPr lang="en-GB"/>
          </a:p>
        </p:txBody>
      </p:sp>
      <p:pic>
        <p:nvPicPr>
          <p:cNvPr id="3" name="Picture 2">
            <a:extLst>
              <a:ext uri="{FF2B5EF4-FFF2-40B4-BE49-F238E27FC236}">
                <a16:creationId xmlns:a16="http://schemas.microsoft.com/office/drawing/2014/main" id="{39B2F7C6-96D8-E5D8-EBD4-4CEBC8C17F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76960"/>
            <a:ext cx="3334115" cy="2210830"/>
          </a:xfrm>
          <a:prstGeom prst="rect">
            <a:avLst/>
          </a:prstGeom>
        </p:spPr>
      </p:pic>
      <p:sp>
        <p:nvSpPr>
          <p:cNvPr id="4" name="TextBox 3">
            <a:extLst>
              <a:ext uri="{FF2B5EF4-FFF2-40B4-BE49-F238E27FC236}">
                <a16:creationId xmlns:a16="http://schemas.microsoft.com/office/drawing/2014/main" id="{412D9A88-68CD-12CE-3A95-0D31AA66EF66}"/>
              </a:ext>
            </a:extLst>
          </p:cNvPr>
          <p:cNvSpPr txBox="1"/>
          <p:nvPr/>
        </p:nvSpPr>
        <p:spPr>
          <a:xfrm>
            <a:off x="103093" y="3387212"/>
            <a:ext cx="1286430" cy="369332"/>
          </a:xfrm>
          <a:prstGeom prst="rect">
            <a:avLst/>
          </a:prstGeom>
          <a:noFill/>
        </p:spPr>
        <p:txBody>
          <a:bodyPr wrap="square">
            <a:spAutoFit/>
          </a:bodyPr>
          <a:lstStyle/>
          <a:p>
            <a:pPr algn="ctr"/>
            <a:r>
              <a:rPr lang="fr-FR" b="1" dirty="0">
                <a:cs typeface="Times New Roman" panose="02020603050405020304" pitchFamily="18" charset="0"/>
              </a:rPr>
              <a:t>Mission</a:t>
            </a:r>
            <a:r>
              <a:rPr lang="fr-FR" sz="1800" b="1" dirty="0">
                <a:cs typeface="Times New Roman" panose="02020603050405020304" pitchFamily="18" charset="0"/>
              </a:rPr>
              <a:t>:</a:t>
            </a:r>
            <a:endParaRPr lang="en-GB" sz="1800" dirty="0"/>
          </a:p>
        </p:txBody>
      </p:sp>
      <p:sp>
        <p:nvSpPr>
          <p:cNvPr id="8" name="TextBox 7">
            <a:extLst>
              <a:ext uri="{FF2B5EF4-FFF2-40B4-BE49-F238E27FC236}">
                <a16:creationId xmlns:a16="http://schemas.microsoft.com/office/drawing/2014/main" id="{95D1AA23-127D-AF26-7171-E92982E8A53A}"/>
              </a:ext>
            </a:extLst>
          </p:cNvPr>
          <p:cNvSpPr txBox="1"/>
          <p:nvPr/>
        </p:nvSpPr>
        <p:spPr>
          <a:xfrm>
            <a:off x="1246093" y="3387212"/>
            <a:ext cx="7758947" cy="923330"/>
          </a:xfrm>
          <a:prstGeom prst="rect">
            <a:avLst/>
          </a:prstGeom>
          <a:noFill/>
        </p:spPr>
        <p:txBody>
          <a:bodyPr wrap="square">
            <a:spAutoFit/>
          </a:bodyPr>
          <a:lstStyle/>
          <a:p>
            <a:r>
              <a:rPr lang="en-GB" dirty="0" err="1"/>
              <a:t>Réaliser</a:t>
            </a:r>
            <a:r>
              <a:rPr lang="en-GB" dirty="0"/>
              <a:t> </a:t>
            </a:r>
            <a:r>
              <a:rPr lang="en-GB" dirty="0" err="1"/>
              <a:t>une</a:t>
            </a:r>
            <a:r>
              <a:rPr lang="en-GB" dirty="0"/>
              <a:t> première étude de </a:t>
            </a:r>
            <a:r>
              <a:rPr lang="en-GB" dirty="0" err="1"/>
              <a:t>faisabilité</a:t>
            </a:r>
            <a:r>
              <a:rPr lang="en-GB" dirty="0"/>
              <a:t> d'un </a:t>
            </a:r>
            <a:r>
              <a:rPr lang="en-GB" dirty="0" err="1"/>
              <a:t>moteur</a:t>
            </a:r>
            <a:r>
              <a:rPr lang="en-GB" dirty="0"/>
              <a:t> de classification </a:t>
            </a:r>
            <a:r>
              <a:rPr lang="en-GB" dirty="0" err="1"/>
              <a:t>d'articles</a:t>
            </a:r>
            <a:r>
              <a:rPr lang="en-GB" dirty="0"/>
              <a:t>, </a:t>
            </a:r>
            <a:r>
              <a:rPr lang="en-GB" dirty="0" err="1"/>
              <a:t>basé</a:t>
            </a:r>
            <a:r>
              <a:rPr lang="en-GB" dirty="0"/>
              <a:t> sur </a:t>
            </a:r>
            <a:r>
              <a:rPr lang="en-GB" dirty="0" err="1"/>
              <a:t>une</a:t>
            </a:r>
            <a:r>
              <a:rPr lang="en-GB" dirty="0"/>
              <a:t> image et </a:t>
            </a:r>
            <a:r>
              <a:rPr lang="en-GB" dirty="0" err="1"/>
              <a:t>une</a:t>
            </a:r>
            <a:r>
              <a:rPr lang="en-GB" dirty="0"/>
              <a:t> description, pour </a:t>
            </a:r>
            <a:r>
              <a:rPr lang="en-GB" dirty="0" err="1"/>
              <a:t>l'automatisation</a:t>
            </a:r>
            <a:r>
              <a:rPr lang="en-GB" dirty="0"/>
              <a:t> de </a:t>
            </a:r>
            <a:r>
              <a:rPr lang="en-GB" dirty="0" err="1"/>
              <a:t>l'attribution</a:t>
            </a:r>
            <a:r>
              <a:rPr lang="en-GB" dirty="0"/>
              <a:t> de la </a:t>
            </a:r>
            <a:r>
              <a:rPr lang="en-GB" dirty="0" err="1"/>
              <a:t>catégorie</a:t>
            </a:r>
            <a:r>
              <a:rPr lang="en-GB" dirty="0"/>
              <a:t> de </a:t>
            </a:r>
            <a:r>
              <a:rPr lang="en-GB" dirty="0" err="1"/>
              <a:t>l'article</a:t>
            </a:r>
            <a:r>
              <a:rPr lang="en-GB" dirty="0"/>
              <a:t>.</a:t>
            </a:r>
          </a:p>
        </p:txBody>
      </p:sp>
    </p:spTree>
    <p:extLst>
      <p:ext uri="{BB962C8B-B14F-4D97-AF65-F5344CB8AC3E}">
        <p14:creationId xmlns:p14="http://schemas.microsoft.com/office/powerpoint/2010/main" val="3586173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1EAB001-B562-BE44-A732-A6F0685574D3}"/>
              </a:ext>
            </a:extLst>
          </p:cNvPr>
          <p:cNvSpPr>
            <a:spLocks noGrp="1"/>
          </p:cNvSpPr>
          <p:nvPr>
            <p:ph type="sldNum" sz="quarter" idx="12"/>
          </p:nvPr>
        </p:nvSpPr>
        <p:spPr/>
        <p:txBody>
          <a:bodyPr/>
          <a:lstStyle/>
          <a:p>
            <a:fld id="{B9ED66B8-E08F-45A6-A88A-E62EAE350C7A}" type="slidenum">
              <a:rPr lang="en-GB" smtClean="0"/>
              <a:t>4</a:t>
            </a:fld>
            <a:endParaRPr lang="en-GB"/>
          </a:p>
        </p:txBody>
      </p:sp>
      <p:sp>
        <p:nvSpPr>
          <p:cNvPr id="5" name="TextBox 4">
            <a:extLst>
              <a:ext uri="{FF2B5EF4-FFF2-40B4-BE49-F238E27FC236}">
                <a16:creationId xmlns:a16="http://schemas.microsoft.com/office/drawing/2014/main" id="{6C1B5654-F7EE-576C-6C06-47BAFD3C619D}"/>
              </a:ext>
            </a:extLst>
          </p:cNvPr>
          <p:cNvSpPr txBox="1"/>
          <p:nvPr/>
        </p:nvSpPr>
        <p:spPr>
          <a:xfrm>
            <a:off x="531160" y="64804"/>
            <a:ext cx="8081679" cy="553998"/>
          </a:xfrm>
          <a:prstGeom prst="rect">
            <a:avLst/>
          </a:prstGeom>
          <a:noFill/>
        </p:spPr>
        <p:txBody>
          <a:bodyPr wrap="square">
            <a:spAutoFit/>
          </a:bodyPr>
          <a:lstStyle/>
          <a:p>
            <a:pPr algn="ctr"/>
            <a:r>
              <a:rPr lang="fr-FR" sz="3000" b="1" dirty="0">
                <a:solidFill>
                  <a:srgbClr val="002060"/>
                </a:solidFill>
              </a:rPr>
              <a:t>Données textuelles</a:t>
            </a:r>
            <a:endParaRPr lang="en-GB" sz="3000" b="1" dirty="0">
              <a:solidFill>
                <a:srgbClr val="002060"/>
              </a:solidFill>
            </a:endParaRPr>
          </a:p>
        </p:txBody>
      </p:sp>
      <p:sp>
        <p:nvSpPr>
          <p:cNvPr id="7" name="TextBox 6">
            <a:extLst>
              <a:ext uri="{FF2B5EF4-FFF2-40B4-BE49-F238E27FC236}">
                <a16:creationId xmlns:a16="http://schemas.microsoft.com/office/drawing/2014/main" id="{7DDD5D13-6126-996D-4705-9EED6E734D7F}"/>
              </a:ext>
            </a:extLst>
          </p:cNvPr>
          <p:cNvSpPr txBox="1"/>
          <p:nvPr/>
        </p:nvSpPr>
        <p:spPr>
          <a:xfrm>
            <a:off x="188259" y="1093033"/>
            <a:ext cx="2357718" cy="369332"/>
          </a:xfrm>
          <a:prstGeom prst="rect">
            <a:avLst/>
          </a:prstGeom>
          <a:noFill/>
        </p:spPr>
        <p:txBody>
          <a:bodyPr wrap="square">
            <a:spAutoFit/>
          </a:bodyPr>
          <a:lstStyle/>
          <a:p>
            <a:pPr algn="ctr"/>
            <a:r>
              <a:rPr lang="en-GB" b="1" dirty="0"/>
              <a:t>Jeu de </a:t>
            </a:r>
            <a:r>
              <a:rPr lang="en-GB" b="1" dirty="0" err="1"/>
              <a:t>données</a:t>
            </a:r>
            <a:r>
              <a:rPr lang="en-GB" b="1" dirty="0"/>
              <a:t> </a:t>
            </a:r>
            <a:r>
              <a:rPr lang="en-GB" b="1" dirty="0" err="1"/>
              <a:t>initiale</a:t>
            </a:r>
            <a:endParaRPr lang="en-GB" b="1" dirty="0"/>
          </a:p>
        </p:txBody>
      </p:sp>
      <p:pic>
        <p:nvPicPr>
          <p:cNvPr id="9" name="Picture 8">
            <a:extLst>
              <a:ext uri="{FF2B5EF4-FFF2-40B4-BE49-F238E27FC236}">
                <a16:creationId xmlns:a16="http://schemas.microsoft.com/office/drawing/2014/main" id="{93C512C9-F5D9-EF20-6B0A-1FD40E218B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993" y="1563670"/>
            <a:ext cx="2667231" cy="2476715"/>
          </a:xfrm>
          <a:prstGeom prst="rect">
            <a:avLst/>
          </a:prstGeom>
        </p:spPr>
      </p:pic>
      <p:cxnSp>
        <p:nvCxnSpPr>
          <p:cNvPr id="11" name="Straight Arrow Connector 10">
            <a:extLst>
              <a:ext uri="{FF2B5EF4-FFF2-40B4-BE49-F238E27FC236}">
                <a16:creationId xmlns:a16="http://schemas.microsoft.com/office/drawing/2014/main" id="{D77105FA-B2EE-B5D6-560B-30DFAA07776B}"/>
              </a:ext>
            </a:extLst>
          </p:cNvPr>
          <p:cNvCxnSpPr/>
          <p:nvPr/>
        </p:nvCxnSpPr>
        <p:spPr>
          <a:xfrm flipH="1">
            <a:off x="439271" y="4172168"/>
            <a:ext cx="313765" cy="4034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E37BB9F-2A3D-090E-34D9-0098B1B2C972}"/>
              </a:ext>
            </a:extLst>
          </p:cNvPr>
          <p:cNvCxnSpPr>
            <a:cxnSpLocks/>
          </p:cNvCxnSpPr>
          <p:nvPr/>
        </p:nvCxnSpPr>
        <p:spPr>
          <a:xfrm>
            <a:off x="2169459" y="4172168"/>
            <a:ext cx="259976" cy="4034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9386015D-DA6A-34FC-D23D-EAC20F7A4D55}"/>
              </a:ext>
            </a:extLst>
          </p:cNvPr>
          <p:cNvSpPr txBox="1"/>
          <p:nvPr/>
        </p:nvSpPr>
        <p:spPr>
          <a:xfrm>
            <a:off x="0" y="4612328"/>
            <a:ext cx="1021976" cy="307777"/>
          </a:xfrm>
          <a:prstGeom prst="rect">
            <a:avLst/>
          </a:prstGeom>
          <a:noFill/>
        </p:spPr>
        <p:txBody>
          <a:bodyPr wrap="square">
            <a:spAutoFit/>
          </a:bodyPr>
          <a:lstStyle/>
          <a:p>
            <a:pPr algn="ctr"/>
            <a:r>
              <a:rPr lang="en-GB" sz="1400" dirty="0"/>
              <a:t>1050 </a:t>
            </a:r>
            <a:r>
              <a:rPr lang="en-GB" sz="1400" dirty="0" err="1"/>
              <a:t>lignes</a:t>
            </a:r>
            <a:endParaRPr lang="en-GB" sz="1400" dirty="0"/>
          </a:p>
        </p:txBody>
      </p:sp>
      <p:sp>
        <p:nvSpPr>
          <p:cNvPr id="18" name="TextBox 17">
            <a:extLst>
              <a:ext uri="{FF2B5EF4-FFF2-40B4-BE49-F238E27FC236}">
                <a16:creationId xmlns:a16="http://schemas.microsoft.com/office/drawing/2014/main" id="{BC9CAEA0-A57B-A7D6-2B77-15599CE544AF}"/>
              </a:ext>
            </a:extLst>
          </p:cNvPr>
          <p:cNvSpPr txBox="1"/>
          <p:nvPr/>
        </p:nvSpPr>
        <p:spPr>
          <a:xfrm>
            <a:off x="1837765" y="4575580"/>
            <a:ext cx="1102658" cy="307777"/>
          </a:xfrm>
          <a:prstGeom prst="rect">
            <a:avLst/>
          </a:prstGeom>
          <a:noFill/>
        </p:spPr>
        <p:txBody>
          <a:bodyPr wrap="square">
            <a:spAutoFit/>
          </a:bodyPr>
          <a:lstStyle/>
          <a:p>
            <a:pPr algn="ctr"/>
            <a:r>
              <a:rPr lang="en-GB" sz="1400" dirty="0"/>
              <a:t>15 </a:t>
            </a:r>
            <a:r>
              <a:rPr lang="en-GB" sz="1400" dirty="0" err="1"/>
              <a:t>colonnes</a:t>
            </a:r>
            <a:endParaRPr lang="en-GB" sz="1400" dirty="0"/>
          </a:p>
        </p:txBody>
      </p:sp>
      <p:sp>
        <p:nvSpPr>
          <p:cNvPr id="21" name="Rectangle 20">
            <a:extLst>
              <a:ext uri="{FF2B5EF4-FFF2-40B4-BE49-F238E27FC236}">
                <a16:creationId xmlns:a16="http://schemas.microsoft.com/office/drawing/2014/main" id="{EB67A5F7-FCE9-42ED-A567-0081240B360D}"/>
              </a:ext>
            </a:extLst>
          </p:cNvPr>
          <p:cNvSpPr/>
          <p:nvPr/>
        </p:nvSpPr>
        <p:spPr>
          <a:xfrm>
            <a:off x="64993" y="1581032"/>
            <a:ext cx="694765" cy="16743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tangle 21">
            <a:extLst>
              <a:ext uri="{FF2B5EF4-FFF2-40B4-BE49-F238E27FC236}">
                <a16:creationId xmlns:a16="http://schemas.microsoft.com/office/drawing/2014/main" id="{78E120D0-AD44-2912-F023-910DA6D66D6F}"/>
              </a:ext>
            </a:extLst>
          </p:cNvPr>
          <p:cNvSpPr/>
          <p:nvPr/>
        </p:nvSpPr>
        <p:spPr>
          <a:xfrm>
            <a:off x="98609" y="2094062"/>
            <a:ext cx="968188" cy="1542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22">
            <a:extLst>
              <a:ext uri="{FF2B5EF4-FFF2-40B4-BE49-F238E27FC236}">
                <a16:creationId xmlns:a16="http://schemas.microsoft.com/office/drawing/2014/main" id="{7CD49184-7C6F-B871-CF2A-4874307CCDC4}"/>
              </a:ext>
            </a:extLst>
          </p:cNvPr>
          <p:cNvSpPr/>
          <p:nvPr/>
        </p:nvSpPr>
        <p:spPr>
          <a:xfrm>
            <a:off x="98609" y="2248296"/>
            <a:ext cx="1649506" cy="154235"/>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Rectangle 23">
            <a:extLst>
              <a:ext uri="{FF2B5EF4-FFF2-40B4-BE49-F238E27FC236}">
                <a16:creationId xmlns:a16="http://schemas.microsoft.com/office/drawing/2014/main" id="{56623D65-1B65-5D0E-CA28-34402D86BEC9}"/>
              </a:ext>
            </a:extLst>
          </p:cNvPr>
          <p:cNvSpPr/>
          <p:nvPr/>
        </p:nvSpPr>
        <p:spPr>
          <a:xfrm>
            <a:off x="98609" y="3213835"/>
            <a:ext cx="968188" cy="16743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TextBox 27">
            <a:extLst>
              <a:ext uri="{FF2B5EF4-FFF2-40B4-BE49-F238E27FC236}">
                <a16:creationId xmlns:a16="http://schemas.microsoft.com/office/drawing/2014/main" id="{90833E82-8A0E-F616-A8EC-FF8C55ECDFEC}"/>
              </a:ext>
            </a:extLst>
          </p:cNvPr>
          <p:cNvSpPr txBox="1"/>
          <p:nvPr/>
        </p:nvSpPr>
        <p:spPr>
          <a:xfrm>
            <a:off x="-4488" y="5278019"/>
            <a:ext cx="3440204" cy="338554"/>
          </a:xfrm>
          <a:prstGeom prst="rect">
            <a:avLst/>
          </a:prstGeom>
          <a:noFill/>
        </p:spPr>
        <p:txBody>
          <a:bodyPr wrap="square">
            <a:spAutoFit/>
          </a:bodyPr>
          <a:lstStyle/>
          <a:p>
            <a:pPr algn="ctr"/>
            <a:r>
              <a:rPr lang="en-GB" sz="1600" b="1" dirty="0" err="1"/>
              <a:t>Exemple</a:t>
            </a:r>
            <a:r>
              <a:rPr lang="en-GB" sz="1600" b="1" dirty="0"/>
              <a:t> (</a:t>
            </a:r>
            <a:r>
              <a:rPr lang="en-GB" sz="1600" b="1" dirty="0" err="1"/>
              <a:t>product_category_tree</a:t>
            </a:r>
            <a:r>
              <a:rPr lang="en-GB" sz="1600" b="1" dirty="0"/>
              <a:t>)</a:t>
            </a:r>
            <a:r>
              <a:rPr lang="fr-FR" sz="1600" b="1" dirty="0"/>
              <a:t>:</a:t>
            </a:r>
            <a:endParaRPr lang="en-GB" sz="1600" b="1" dirty="0"/>
          </a:p>
        </p:txBody>
      </p:sp>
      <p:sp>
        <p:nvSpPr>
          <p:cNvPr id="31" name="TextBox 30">
            <a:extLst>
              <a:ext uri="{FF2B5EF4-FFF2-40B4-BE49-F238E27FC236}">
                <a16:creationId xmlns:a16="http://schemas.microsoft.com/office/drawing/2014/main" id="{936674E7-4556-83F1-CE5A-4C08048ACB95}"/>
              </a:ext>
            </a:extLst>
          </p:cNvPr>
          <p:cNvSpPr txBox="1"/>
          <p:nvPr/>
        </p:nvSpPr>
        <p:spPr>
          <a:xfrm>
            <a:off x="141194" y="5561406"/>
            <a:ext cx="9002806" cy="317010"/>
          </a:xfrm>
          <a:prstGeom prst="rect">
            <a:avLst/>
          </a:prstGeom>
          <a:noFill/>
        </p:spPr>
        <p:txBody>
          <a:bodyPr wrap="square">
            <a:spAutoFit/>
          </a:bodyPr>
          <a:lstStyle/>
          <a:p>
            <a:r>
              <a:rPr lang="en-GB" sz="1400" dirty="0"/>
              <a:t>'["</a:t>
            </a:r>
            <a:r>
              <a:rPr lang="en-GB" sz="1400" b="1" dirty="0">
                <a:solidFill>
                  <a:srgbClr val="FF0000"/>
                </a:solidFill>
              </a:rPr>
              <a:t>Home Furnishing </a:t>
            </a:r>
            <a:r>
              <a:rPr lang="en-GB" sz="1400" dirty="0"/>
              <a:t>&gt;&gt; Curtains &amp; Accessories &gt;&gt; Curtains &gt;&gt; Elegance Polyester </a:t>
            </a:r>
            <a:r>
              <a:rPr lang="en-GB" sz="1400" dirty="0" err="1"/>
              <a:t>Multicolor</a:t>
            </a:r>
            <a:r>
              <a:rPr lang="en-GB" sz="1400" dirty="0"/>
              <a:t> Abstract Eyelet Do..."]'</a:t>
            </a:r>
          </a:p>
        </p:txBody>
      </p:sp>
      <p:cxnSp>
        <p:nvCxnSpPr>
          <p:cNvPr id="33" name="Straight Arrow Connector 32">
            <a:extLst>
              <a:ext uri="{FF2B5EF4-FFF2-40B4-BE49-F238E27FC236}">
                <a16:creationId xmlns:a16="http://schemas.microsoft.com/office/drawing/2014/main" id="{18E1879A-B00E-491F-87BF-8C29456CB049}"/>
              </a:ext>
            </a:extLst>
          </p:cNvPr>
          <p:cNvCxnSpPr/>
          <p:nvPr/>
        </p:nvCxnSpPr>
        <p:spPr>
          <a:xfrm>
            <a:off x="849408" y="5898776"/>
            <a:ext cx="0" cy="3137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AC91FF5F-E804-153D-8F8A-72FA94D2BD18}"/>
              </a:ext>
            </a:extLst>
          </p:cNvPr>
          <p:cNvSpPr txBox="1"/>
          <p:nvPr/>
        </p:nvSpPr>
        <p:spPr>
          <a:xfrm>
            <a:off x="117663" y="6284065"/>
            <a:ext cx="1720101" cy="307777"/>
          </a:xfrm>
          <a:prstGeom prst="rect">
            <a:avLst/>
          </a:prstGeom>
          <a:solidFill>
            <a:schemeClr val="bg1">
              <a:lumMod val="85000"/>
            </a:schemeClr>
          </a:solidFill>
        </p:spPr>
        <p:txBody>
          <a:bodyPr wrap="square">
            <a:spAutoFit/>
          </a:bodyPr>
          <a:lstStyle/>
          <a:p>
            <a:pPr algn="ctr"/>
            <a:r>
              <a:rPr lang="en-GB" sz="1400" dirty="0"/>
              <a:t>product_category_0</a:t>
            </a:r>
            <a:endParaRPr lang="en-GB" sz="1400" dirty="0">
              <a:solidFill>
                <a:srgbClr val="002060"/>
              </a:solidFill>
            </a:endParaRPr>
          </a:p>
        </p:txBody>
      </p:sp>
      <p:sp>
        <p:nvSpPr>
          <p:cNvPr id="35" name="Arrow: Right 34">
            <a:extLst>
              <a:ext uri="{FF2B5EF4-FFF2-40B4-BE49-F238E27FC236}">
                <a16:creationId xmlns:a16="http://schemas.microsoft.com/office/drawing/2014/main" id="{AC0D3DDF-3DC5-45E4-4615-235189DD5E60}"/>
              </a:ext>
            </a:extLst>
          </p:cNvPr>
          <p:cNvSpPr/>
          <p:nvPr/>
        </p:nvSpPr>
        <p:spPr>
          <a:xfrm>
            <a:off x="2765840" y="2026926"/>
            <a:ext cx="326984" cy="37560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TextBox 37">
            <a:extLst>
              <a:ext uri="{FF2B5EF4-FFF2-40B4-BE49-F238E27FC236}">
                <a16:creationId xmlns:a16="http://schemas.microsoft.com/office/drawing/2014/main" id="{1F751066-0723-FFF7-C169-6B4F7908B102}"/>
              </a:ext>
            </a:extLst>
          </p:cNvPr>
          <p:cNvSpPr txBox="1"/>
          <p:nvPr/>
        </p:nvSpPr>
        <p:spPr>
          <a:xfrm>
            <a:off x="4455459" y="4221636"/>
            <a:ext cx="4157380" cy="1015663"/>
          </a:xfrm>
          <a:prstGeom prst="rect">
            <a:avLst/>
          </a:prstGeom>
          <a:solidFill>
            <a:schemeClr val="bg1">
              <a:lumMod val="85000"/>
            </a:schemeClr>
          </a:solidFill>
        </p:spPr>
        <p:txBody>
          <a:bodyPr wrap="square">
            <a:spAutoFit/>
          </a:bodyPr>
          <a:lstStyle/>
          <a:p>
            <a:r>
              <a:rPr lang="en-GB" b="1" dirty="0"/>
              <a:t>Jeu de </a:t>
            </a:r>
            <a:r>
              <a:rPr lang="en-GB" b="1" dirty="0" err="1"/>
              <a:t>données</a:t>
            </a:r>
            <a:r>
              <a:rPr lang="en-GB" b="1" dirty="0"/>
              <a:t> de travail</a:t>
            </a:r>
            <a:r>
              <a:rPr lang="fr-FR" b="1" dirty="0"/>
              <a:t>:</a:t>
            </a:r>
          </a:p>
          <a:p>
            <a:pPr marL="285750" indent="-285750">
              <a:buFontTx/>
              <a:buChar char="-"/>
            </a:pPr>
            <a:r>
              <a:rPr lang="en-GB" sz="1400" dirty="0" err="1"/>
              <a:t>uniq_id</a:t>
            </a:r>
            <a:endParaRPr lang="en-GB" sz="1400" dirty="0"/>
          </a:p>
          <a:p>
            <a:pPr marL="285750" indent="-285750">
              <a:buFontTx/>
              <a:buChar char="-"/>
            </a:pPr>
            <a:r>
              <a:rPr lang="en-GB" sz="1400" dirty="0"/>
              <a:t>category(product_category_0)</a:t>
            </a:r>
          </a:p>
          <a:p>
            <a:pPr marL="285750" indent="-285750">
              <a:buFontTx/>
              <a:buChar char="-"/>
            </a:pPr>
            <a:r>
              <a:rPr lang="en-GB" sz="1400" dirty="0"/>
              <a:t>description(</a:t>
            </a:r>
            <a:r>
              <a:rPr lang="en-GB" sz="1400" dirty="0" err="1"/>
              <a:t>product_name</a:t>
            </a:r>
            <a:r>
              <a:rPr lang="en-GB" sz="1400" dirty="0"/>
              <a:t> + description)</a:t>
            </a:r>
          </a:p>
        </p:txBody>
      </p:sp>
      <p:sp>
        <p:nvSpPr>
          <p:cNvPr id="39" name="Arrow: Down 38">
            <a:extLst>
              <a:ext uri="{FF2B5EF4-FFF2-40B4-BE49-F238E27FC236}">
                <a16:creationId xmlns:a16="http://schemas.microsoft.com/office/drawing/2014/main" id="{BC40C6B1-76B4-FBA3-A78E-653C2F962F5F}"/>
              </a:ext>
            </a:extLst>
          </p:cNvPr>
          <p:cNvSpPr/>
          <p:nvPr/>
        </p:nvSpPr>
        <p:spPr>
          <a:xfrm>
            <a:off x="6271254" y="3737708"/>
            <a:ext cx="525789" cy="31701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 name="Picture 5">
            <a:extLst>
              <a:ext uri="{FF2B5EF4-FFF2-40B4-BE49-F238E27FC236}">
                <a16:creationId xmlns:a16="http://schemas.microsoft.com/office/drawing/2014/main" id="{D3E361CD-549C-A491-4C64-8DB43112B3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14533" y="1043948"/>
            <a:ext cx="5994667" cy="2588444"/>
          </a:xfrm>
          <a:prstGeom prst="rect">
            <a:avLst/>
          </a:prstGeom>
        </p:spPr>
      </p:pic>
      <p:sp>
        <p:nvSpPr>
          <p:cNvPr id="8" name="TextBox 7">
            <a:extLst>
              <a:ext uri="{FF2B5EF4-FFF2-40B4-BE49-F238E27FC236}">
                <a16:creationId xmlns:a16="http://schemas.microsoft.com/office/drawing/2014/main" id="{A6C74522-9DC4-F217-4DCA-D715375AC3D6}"/>
              </a:ext>
            </a:extLst>
          </p:cNvPr>
          <p:cNvSpPr txBox="1"/>
          <p:nvPr/>
        </p:nvSpPr>
        <p:spPr>
          <a:xfrm>
            <a:off x="3293406" y="581190"/>
            <a:ext cx="5593979" cy="369332"/>
          </a:xfrm>
          <a:prstGeom prst="rect">
            <a:avLst/>
          </a:prstGeom>
          <a:noFill/>
        </p:spPr>
        <p:txBody>
          <a:bodyPr wrap="square">
            <a:spAutoFit/>
          </a:bodyPr>
          <a:lstStyle/>
          <a:p>
            <a:pPr algn="ctr"/>
            <a:r>
              <a:rPr lang="en-US" b="1" dirty="0"/>
              <a:t>D</a:t>
            </a:r>
            <a:r>
              <a:rPr lang="en-GB" b="1" dirty="0" err="1"/>
              <a:t>istribution</a:t>
            </a:r>
            <a:r>
              <a:rPr lang="en-GB" b="1" dirty="0"/>
              <a:t> du </a:t>
            </a:r>
            <a:r>
              <a:rPr lang="en-GB" b="1" dirty="0" err="1"/>
              <a:t>nombre</a:t>
            </a:r>
            <a:r>
              <a:rPr lang="en-GB" b="1" dirty="0"/>
              <a:t> de </a:t>
            </a:r>
            <a:r>
              <a:rPr lang="en-GB" b="1" dirty="0" err="1"/>
              <a:t>produits</a:t>
            </a:r>
            <a:r>
              <a:rPr lang="en-GB" b="1" dirty="0"/>
              <a:t> par </a:t>
            </a:r>
            <a:r>
              <a:rPr lang="en-GB" b="1" dirty="0" err="1"/>
              <a:t>categorie</a:t>
            </a:r>
            <a:r>
              <a:rPr lang="en-GB" b="1" dirty="0"/>
              <a:t> 0</a:t>
            </a:r>
          </a:p>
        </p:txBody>
      </p:sp>
    </p:spTree>
    <p:extLst>
      <p:ext uri="{BB962C8B-B14F-4D97-AF65-F5344CB8AC3E}">
        <p14:creationId xmlns:p14="http://schemas.microsoft.com/office/powerpoint/2010/main" val="18926578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0F1FEBE-B481-7EC6-A14E-CDB89389A63A}"/>
              </a:ext>
            </a:extLst>
          </p:cNvPr>
          <p:cNvSpPr>
            <a:spLocks noGrp="1"/>
          </p:cNvSpPr>
          <p:nvPr>
            <p:ph type="sldNum" sz="quarter" idx="12"/>
          </p:nvPr>
        </p:nvSpPr>
        <p:spPr/>
        <p:txBody>
          <a:bodyPr/>
          <a:lstStyle/>
          <a:p>
            <a:fld id="{B9ED66B8-E08F-45A6-A88A-E62EAE350C7A}" type="slidenum">
              <a:rPr lang="en-GB" smtClean="0"/>
              <a:t>5</a:t>
            </a:fld>
            <a:endParaRPr lang="en-GB"/>
          </a:p>
        </p:txBody>
      </p:sp>
      <p:sp>
        <p:nvSpPr>
          <p:cNvPr id="5" name="TextBox 4">
            <a:extLst>
              <a:ext uri="{FF2B5EF4-FFF2-40B4-BE49-F238E27FC236}">
                <a16:creationId xmlns:a16="http://schemas.microsoft.com/office/drawing/2014/main" id="{48085888-3C13-606B-E6C1-D29006B2AF32}"/>
              </a:ext>
            </a:extLst>
          </p:cNvPr>
          <p:cNvSpPr txBox="1"/>
          <p:nvPr/>
        </p:nvSpPr>
        <p:spPr>
          <a:xfrm>
            <a:off x="531160" y="91699"/>
            <a:ext cx="8081679" cy="553998"/>
          </a:xfrm>
          <a:prstGeom prst="rect">
            <a:avLst/>
          </a:prstGeom>
          <a:noFill/>
        </p:spPr>
        <p:txBody>
          <a:bodyPr wrap="square">
            <a:spAutoFit/>
          </a:bodyPr>
          <a:lstStyle/>
          <a:p>
            <a:pPr algn="ctr"/>
            <a:r>
              <a:rPr lang="fr-FR" sz="3000" b="1" dirty="0">
                <a:solidFill>
                  <a:srgbClr val="002060"/>
                </a:solidFill>
              </a:rPr>
              <a:t>Données textuelles. Prétraitement des données </a:t>
            </a:r>
            <a:endParaRPr lang="en-GB" sz="3000" b="1" dirty="0">
              <a:solidFill>
                <a:srgbClr val="002060"/>
              </a:solidFill>
            </a:endParaRPr>
          </a:p>
        </p:txBody>
      </p:sp>
      <p:sp>
        <p:nvSpPr>
          <p:cNvPr id="9" name="TextBox 8">
            <a:extLst>
              <a:ext uri="{FF2B5EF4-FFF2-40B4-BE49-F238E27FC236}">
                <a16:creationId xmlns:a16="http://schemas.microsoft.com/office/drawing/2014/main" id="{259125B9-AEBD-545E-1F8B-FCEB17F7B6F2}"/>
              </a:ext>
            </a:extLst>
          </p:cNvPr>
          <p:cNvSpPr txBox="1"/>
          <p:nvPr/>
        </p:nvSpPr>
        <p:spPr>
          <a:xfrm>
            <a:off x="44823" y="653337"/>
            <a:ext cx="2429426" cy="6109365"/>
          </a:xfrm>
          <a:prstGeom prst="rect">
            <a:avLst/>
          </a:prstGeom>
          <a:solidFill>
            <a:schemeClr val="bg1">
              <a:lumMod val="85000"/>
            </a:schemeClr>
          </a:solidFill>
        </p:spPr>
        <p:txBody>
          <a:bodyPr wrap="square">
            <a:spAutoFit/>
          </a:bodyPr>
          <a:lstStyle/>
          <a:p>
            <a:pPr>
              <a:spcAft>
                <a:spcPts val="600"/>
              </a:spcAft>
            </a:pPr>
            <a:r>
              <a:rPr lang="en-GB" sz="1600" b="1" dirty="0"/>
              <a:t>Étapes du </a:t>
            </a:r>
            <a:r>
              <a:rPr lang="en-GB" sz="1600" b="1" dirty="0" err="1"/>
              <a:t>traitement</a:t>
            </a:r>
            <a:r>
              <a:rPr lang="fr-FR" sz="1600" b="1" dirty="0"/>
              <a:t>:</a:t>
            </a:r>
          </a:p>
          <a:p>
            <a:pPr marL="285750" indent="-285750">
              <a:spcAft>
                <a:spcPts val="600"/>
              </a:spcAft>
              <a:buFontTx/>
              <a:buChar char="-"/>
            </a:pPr>
            <a:r>
              <a:rPr lang="en-US" sz="1400" dirty="0">
                <a:solidFill>
                  <a:srgbClr val="002060"/>
                </a:solidFill>
              </a:rPr>
              <a:t>tokenization</a:t>
            </a:r>
            <a:r>
              <a:rPr lang="en-US" sz="1400" dirty="0"/>
              <a:t> (</a:t>
            </a:r>
            <a:r>
              <a:rPr lang="fr-FR" sz="1400" dirty="0"/>
              <a:t>les mots et les caractères de ponctuation sont séparés et extraits en tant qu'unités individuelles)</a:t>
            </a:r>
          </a:p>
          <a:p>
            <a:pPr marL="285750" indent="-285750">
              <a:spcAft>
                <a:spcPts val="600"/>
              </a:spcAft>
              <a:buFontTx/>
              <a:buChar char="-"/>
            </a:pPr>
            <a:r>
              <a:rPr lang="en-GB" sz="1400" dirty="0" err="1">
                <a:solidFill>
                  <a:srgbClr val="002060"/>
                </a:solidFill>
              </a:rPr>
              <a:t>traitement</a:t>
            </a:r>
            <a:r>
              <a:rPr lang="en-GB" sz="1400" dirty="0">
                <a:solidFill>
                  <a:srgbClr val="002060"/>
                </a:solidFill>
              </a:rPr>
              <a:t> de punctuation </a:t>
            </a:r>
            <a:r>
              <a:rPr lang="en-GB" sz="1400" dirty="0"/>
              <a:t>(</a:t>
            </a:r>
            <a:r>
              <a:rPr lang="fr-FR" sz="1400" dirty="0"/>
              <a:t>les caractères de ponctuation sont remplacés par ' ‘</a:t>
            </a:r>
            <a:r>
              <a:rPr lang="en-GB" sz="1400" dirty="0"/>
              <a:t>)</a:t>
            </a:r>
          </a:p>
          <a:p>
            <a:pPr marL="285750" indent="-285750">
              <a:spcAft>
                <a:spcPts val="600"/>
              </a:spcAft>
              <a:buFontTx/>
              <a:buChar char="-"/>
            </a:pPr>
            <a:r>
              <a:rPr lang="en-GB" sz="1400" dirty="0" err="1">
                <a:solidFill>
                  <a:srgbClr val="002060"/>
                </a:solidFill>
              </a:rPr>
              <a:t>traitement</a:t>
            </a:r>
            <a:r>
              <a:rPr lang="en-GB" sz="1400" dirty="0">
                <a:solidFill>
                  <a:srgbClr val="002060"/>
                </a:solidFill>
              </a:rPr>
              <a:t> des mots </a:t>
            </a:r>
            <a:r>
              <a:rPr lang="en-GB" sz="1400" dirty="0" err="1">
                <a:solidFill>
                  <a:srgbClr val="002060"/>
                </a:solidFill>
              </a:rPr>
              <a:t>vides</a:t>
            </a:r>
            <a:r>
              <a:rPr lang="en-GB" sz="1400" dirty="0">
                <a:solidFill>
                  <a:srgbClr val="002060"/>
                </a:solidFill>
              </a:rPr>
              <a:t> </a:t>
            </a:r>
            <a:r>
              <a:rPr lang="en-GB" sz="1400" dirty="0"/>
              <a:t>(é</a:t>
            </a:r>
            <a:r>
              <a:rPr lang="fr-FR" sz="1400" dirty="0" err="1"/>
              <a:t>limination</a:t>
            </a:r>
            <a:r>
              <a:rPr lang="fr-FR" sz="1400" dirty="0"/>
              <a:t> des mots non informatifs (p. ex., les articles) et les petits mots (&lt; 3 caractères)</a:t>
            </a:r>
            <a:r>
              <a:rPr lang="en-GB" sz="1400" dirty="0"/>
              <a:t>)</a:t>
            </a:r>
          </a:p>
          <a:p>
            <a:pPr marL="285750" indent="-285750">
              <a:spcAft>
                <a:spcPts val="600"/>
              </a:spcAft>
              <a:buFontTx/>
              <a:buChar char="-"/>
            </a:pPr>
            <a:r>
              <a:rPr lang="en-GB" sz="1400" dirty="0" err="1">
                <a:solidFill>
                  <a:srgbClr val="002060"/>
                </a:solidFill>
              </a:rPr>
              <a:t>traitement</a:t>
            </a:r>
            <a:r>
              <a:rPr lang="en-GB" sz="1400" dirty="0">
                <a:solidFill>
                  <a:srgbClr val="002060"/>
                </a:solidFill>
              </a:rPr>
              <a:t> des majuscules </a:t>
            </a:r>
            <a:r>
              <a:rPr lang="en-GB" sz="1400" dirty="0"/>
              <a:t>(</a:t>
            </a:r>
            <a:r>
              <a:rPr lang="fr-FR" sz="1400" dirty="0"/>
              <a:t>conversion des caractères majuscules en caractères minuscules</a:t>
            </a:r>
            <a:r>
              <a:rPr lang="en-GB" sz="1400" dirty="0"/>
              <a:t>)</a:t>
            </a:r>
          </a:p>
          <a:p>
            <a:pPr marL="285750" indent="-285750">
              <a:spcAft>
                <a:spcPts val="600"/>
              </a:spcAft>
              <a:buFontTx/>
              <a:buChar char="-"/>
            </a:pPr>
            <a:r>
              <a:rPr lang="en-GB" sz="1400" dirty="0">
                <a:solidFill>
                  <a:srgbClr val="002060"/>
                </a:solidFill>
              </a:rPr>
              <a:t>lemmatization</a:t>
            </a:r>
            <a:r>
              <a:rPr lang="en-GB" sz="1400" dirty="0"/>
              <a:t> (</a:t>
            </a:r>
            <a:r>
              <a:rPr lang="fr-FR" sz="1400" dirty="0"/>
              <a:t>convertir les différentes formes fléchies d'un mot en une forme commune pour qu'ils puissent être regroupés et analysés comme un seul élément</a:t>
            </a:r>
            <a:r>
              <a:rPr lang="en-GB" sz="1400" dirty="0"/>
              <a:t>)</a:t>
            </a:r>
          </a:p>
        </p:txBody>
      </p:sp>
      <p:pic>
        <p:nvPicPr>
          <p:cNvPr id="11" name="Picture 10">
            <a:extLst>
              <a:ext uri="{FF2B5EF4-FFF2-40B4-BE49-F238E27FC236}">
                <a16:creationId xmlns:a16="http://schemas.microsoft.com/office/drawing/2014/main" id="{9D453596-B8A4-F013-5099-11DB08ED09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82044" y="915806"/>
            <a:ext cx="6499204" cy="1393438"/>
          </a:xfrm>
          <a:prstGeom prst="rect">
            <a:avLst/>
          </a:prstGeom>
        </p:spPr>
      </p:pic>
      <p:sp>
        <p:nvSpPr>
          <p:cNvPr id="13" name="TextBox 12">
            <a:extLst>
              <a:ext uri="{FF2B5EF4-FFF2-40B4-BE49-F238E27FC236}">
                <a16:creationId xmlns:a16="http://schemas.microsoft.com/office/drawing/2014/main" id="{77438AFD-E685-B972-8A64-3107D752793F}"/>
              </a:ext>
            </a:extLst>
          </p:cNvPr>
          <p:cNvSpPr txBox="1"/>
          <p:nvPr/>
        </p:nvSpPr>
        <p:spPr>
          <a:xfrm>
            <a:off x="2537012" y="626863"/>
            <a:ext cx="4572000" cy="307777"/>
          </a:xfrm>
          <a:prstGeom prst="rect">
            <a:avLst/>
          </a:prstGeom>
          <a:noFill/>
        </p:spPr>
        <p:txBody>
          <a:bodyPr wrap="square">
            <a:spAutoFit/>
          </a:bodyPr>
          <a:lstStyle/>
          <a:p>
            <a:r>
              <a:rPr lang="en-GB" sz="1400" b="1" dirty="0" err="1"/>
              <a:t>Exemple</a:t>
            </a:r>
            <a:r>
              <a:rPr lang="en-GB" sz="1400" b="1" dirty="0"/>
              <a:t> de description de </a:t>
            </a:r>
            <a:r>
              <a:rPr lang="en-GB" sz="1400" b="1" dirty="0" err="1"/>
              <a:t>l'article</a:t>
            </a:r>
            <a:r>
              <a:rPr lang="en-GB" sz="1400" b="1" dirty="0"/>
              <a:t> </a:t>
            </a:r>
            <a:r>
              <a:rPr lang="en-GB" sz="1400" b="1" dirty="0" err="1"/>
              <a:t>avant</a:t>
            </a:r>
            <a:r>
              <a:rPr lang="en-GB" sz="1400" b="1" dirty="0"/>
              <a:t> le </a:t>
            </a:r>
            <a:r>
              <a:rPr lang="en-GB" sz="1400" b="1" dirty="0" err="1"/>
              <a:t>traitement</a:t>
            </a:r>
            <a:r>
              <a:rPr lang="fr-FR" sz="1400" b="1" dirty="0"/>
              <a:t>:</a:t>
            </a:r>
            <a:endParaRPr lang="en-GB" sz="1400" b="1" dirty="0"/>
          </a:p>
        </p:txBody>
      </p:sp>
      <p:sp>
        <p:nvSpPr>
          <p:cNvPr id="15" name="TextBox 14">
            <a:extLst>
              <a:ext uri="{FF2B5EF4-FFF2-40B4-BE49-F238E27FC236}">
                <a16:creationId xmlns:a16="http://schemas.microsoft.com/office/drawing/2014/main" id="{E2789EFB-5C84-0B2D-B8C2-72822A2FF688}"/>
              </a:ext>
            </a:extLst>
          </p:cNvPr>
          <p:cNvSpPr txBox="1"/>
          <p:nvPr/>
        </p:nvSpPr>
        <p:spPr>
          <a:xfrm>
            <a:off x="3406589" y="2403919"/>
            <a:ext cx="4793874" cy="369332"/>
          </a:xfrm>
          <a:prstGeom prst="rect">
            <a:avLst/>
          </a:prstGeom>
          <a:noFill/>
        </p:spPr>
        <p:txBody>
          <a:bodyPr wrap="square">
            <a:spAutoFit/>
          </a:bodyPr>
          <a:lstStyle/>
          <a:p>
            <a:pPr algn="ctr"/>
            <a:r>
              <a:rPr lang="en-GB" b="1" dirty="0" err="1"/>
              <a:t>nouvelles</a:t>
            </a:r>
            <a:r>
              <a:rPr lang="en-GB" b="1" dirty="0"/>
              <a:t> variables (avec le </a:t>
            </a:r>
            <a:r>
              <a:rPr lang="en-GB" b="1" dirty="0" err="1"/>
              <a:t>texte</a:t>
            </a:r>
            <a:r>
              <a:rPr lang="en-GB" b="1" dirty="0"/>
              <a:t> </a:t>
            </a:r>
            <a:r>
              <a:rPr lang="en-GB" b="1" dirty="0" err="1"/>
              <a:t>traité</a:t>
            </a:r>
            <a:r>
              <a:rPr lang="en-GB" b="1" dirty="0"/>
              <a:t>)</a:t>
            </a:r>
          </a:p>
        </p:txBody>
      </p:sp>
      <p:cxnSp>
        <p:nvCxnSpPr>
          <p:cNvPr id="17" name="Straight Arrow Connector 16">
            <a:extLst>
              <a:ext uri="{FF2B5EF4-FFF2-40B4-BE49-F238E27FC236}">
                <a16:creationId xmlns:a16="http://schemas.microsoft.com/office/drawing/2014/main" id="{D6B1FAEF-A99B-1063-F828-58DEEBACC4E9}"/>
              </a:ext>
            </a:extLst>
          </p:cNvPr>
          <p:cNvCxnSpPr>
            <a:cxnSpLocks/>
          </p:cNvCxnSpPr>
          <p:nvPr/>
        </p:nvCxnSpPr>
        <p:spPr>
          <a:xfrm flipH="1">
            <a:off x="3948388" y="2774075"/>
            <a:ext cx="163610" cy="2115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1E3EC896-7B2D-F764-0A03-3DE5BB1875AC}"/>
              </a:ext>
            </a:extLst>
          </p:cNvPr>
          <p:cNvCxnSpPr>
            <a:cxnSpLocks/>
          </p:cNvCxnSpPr>
          <p:nvPr/>
        </p:nvCxnSpPr>
        <p:spPr>
          <a:xfrm>
            <a:off x="7293346" y="2773251"/>
            <a:ext cx="193304" cy="2117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893FEF14-67DC-0B72-BFB8-C8F5D478DF50}"/>
              </a:ext>
            </a:extLst>
          </p:cNvPr>
          <p:cNvSpPr txBox="1"/>
          <p:nvPr/>
        </p:nvSpPr>
        <p:spPr>
          <a:xfrm>
            <a:off x="2582044" y="3044312"/>
            <a:ext cx="3146403" cy="1446550"/>
          </a:xfrm>
          <a:prstGeom prst="rect">
            <a:avLst/>
          </a:prstGeom>
          <a:solidFill>
            <a:schemeClr val="accent2">
              <a:lumMod val="20000"/>
              <a:lumOff val="80000"/>
            </a:schemeClr>
          </a:solidFill>
        </p:spPr>
        <p:txBody>
          <a:bodyPr wrap="square">
            <a:spAutoFit/>
          </a:bodyPr>
          <a:lstStyle/>
          <a:p>
            <a:r>
              <a:rPr lang="en-GB" sz="1600" dirty="0"/>
              <a:t>'</a:t>
            </a:r>
            <a:r>
              <a:rPr lang="en-GB" sz="1600" dirty="0" err="1"/>
              <a:t>sentence_bow_lem</a:t>
            </a:r>
            <a:r>
              <a:rPr lang="en-GB" sz="1600" dirty="0"/>
              <a:t>’</a:t>
            </a:r>
          </a:p>
          <a:p>
            <a:r>
              <a:rPr lang="en-GB" sz="1600" dirty="0"/>
              <a:t> </a:t>
            </a:r>
            <a:r>
              <a:rPr lang="en-GB" sz="1400" dirty="0"/>
              <a:t>(</a:t>
            </a:r>
            <a:r>
              <a:rPr lang="en-US" sz="1400" dirty="0">
                <a:solidFill>
                  <a:srgbClr val="002060"/>
                </a:solidFill>
              </a:rPr>
              <a:t>tokenization </a:t>
            </a:r>
            <a:r>
              <a:rPr lang="en-US" sz="1400" dirty="0"/>
              <a:t>+</a:t>
            </a:r>
          </a:p>
          <a:p>
            <a:r>
              <a:rPr lang="en-GB" sz="1400" dirty="0" err="1">
                <a:solidFill>
                  <a:srgbClr val="002060"/>
                </a:solidFill>
              </a:rPr>
              <a:t>traitement</a:t>
            </a:r>
            <a:r>
              <a:rPr lang="en-GB" sz="1400" dirty="0">
                <a:solidFill>
                  <a:srgbClr val="002060"/>
                </a:solidFill>
              </a:rPr>
              <a:t> de punctuation </a:t>
            </a:r>
            <a:r>
              <a:rPr lang="en-GB" sz="1400" dirty="0"/>
              <a:t>+ </a:t>
            </a:r>
          </a:p>
          <a:p>
            <a:r>
              <a:rPr lang="en-GB" sz="1400" dirty="0" err="1">
                <a:solidFill>
                  <a:srgbClr val="002060"/>
                </a:solidFill>
              </a:rPr>
              <a:t>traitement</a:t>
            </a:r>
            <a:r>
              <a:rPr lang="en-GB" sz="1400" dirty="0">
                <a:solidFill>
                  <a:srgbClr val="002060"/>
                </a:solidFill>
              </a:rPr>
              <a:t> des mots </a:t>
            </a:r>
            <a:r>
              <a:rPr lang="en-GB" sz="1400" dirty="0" err="1">
                <a:solidFill>
                  <a:srgbClr val="002060"/>
                </a:solidFill>
              </a:rPr>
              <a:t>vides</a:t>
            </a:r>
            <a:r>
              <a:rPr lang="en-GB" sz="1400" dirty="0">
                <a:solidFill>
                  <a:srgbClr val="002060"/>
                </a:solidFill>
              </a:rPr>
              <a:t> </a:t>
            </a:r>
            <a:r>
              <a:rPr lang="en-GB" sz="1400" dirty="0"/>
              <a:t>+</a:t>
            </a:r>
          </a:p>
          <a:p>
            <a:r>
              <a:rPr lang="en-GB" sz="1400" dirty="0" err="1">
                <a:solidFill>
                  <a:srgbClr val="002060"/>
                </a:solidFill>
              </a:rPr>
              <a:t>traitement</a:t>
            </a:r>
            <a:r>
              <a:rPr lang="en-GB" sz="1400" dirty="0">
                <a:solidFill>
                  <a:srgbClr val="002060"/>
                </a:solidFill>
              </a:rPr>
              <a:t> des majuscules </a:t>
            </a:r>
            <a:r>
              <a:rPr lang="en-GB" sz="1400" dirty="0"/>
              <a:t>+ </a:t>
            </a:r>
            <a:r>
              <a:rPr lang="en-GB" sz="1400" dirty="0">
                <a:solidFill>
                  <a:srgbClr val="002060"/>
                </a:solidFill>
              </a:rPr>
              <a:t>lemmatization</a:t>
            </a:r>
            <a:r>
              <a:rPr lang="en-GB" sz="1400" dirty="0"/>
              <a:t>)</a:t>
            </a:r>
          </a:p>
        </p:txBody>
      </p:sp>
      <p:sp>
        <p:nvSpPr>
          <p:cNvPr id="33" name="TextBox 32">
            <a:extLst>
              <a:ext uri="{FF2B5EF4-FFF2-40B4-BE49-F238E27FC236}">
                <a16:creationId xmlns:a16="http://schemas.microsoft.com/office/drawing/2014/main" id="{3A2CED61-59AA-EB8B-A18C-E0BF7E46E7DA}"/>
              </a:ext>
            </a:extLst>
          </p:cNvPr>
          <p:cNvSpPr txBox="1"/>
          <p:nvPr/>
        </p:nvSpPr>
        <p:spPr>
          <a:xfrm>
            <a:off x="6448985" y="3121308"/>
            <a:ext cx="2407563" cy="984885"/>
          </a:xfrm>
          <a:prstGeom prst="rect">
            <a:avLst/>
          </a:prstGeom>
          <a:solidFill>
            <a:schemeClr val="accent6">
              <a:lumMod val="20000"/>
              <a:lumOff val="80000"/>
            </a:schemeClr>
          </a:solidFill>
        </p:spPr>
        <p:txBody>
          <a:bodyPr wrap="square">
            <a:spAutoFit/>
          </a:bodyPr>
          <a:lstStyle/>
          <a:p>
            <a:r>
              <a:rPr lang="en-GB" sz="1600" dirty="0"/>
              <a:t>'</a:t>
            </a:r>
            <a:r>
              <a:rPr lang="en-GB" sz="1600" dirty="0" err="1"/>
              <a:t>description_tok</a:t>
            </a:r>
            <a:r>
              <a:rPr lang="en-GB" sz="1600" dirty="0"/>
              <a:t>’ </a:t>
            </a:r>
            <a:r>
              <a:rPr lang="en-GB" sz="1400" dirty="0"/>
              <a:t>(</a:t>
            </a:r>
            <a:r>
              <a:rPr lang="en-US" sz="1400" dirty="0">
                <a:solidFill>
                  <a:srgbClr val="002060"/>
                </a:solidFill>
              </a:rPr>
              <a:t>tokenization </a:t>
            </a:r>
            <a:r>
              <a:rPr lang="en-US" sz="1400" dirty="0"/>
              <a:t>+ </a:t>
            </a:r>
          </a:p>
          <a:p>
            <a:r>
              <a:rPr lang="en-GB" sz="1400" dirty="0" err="1">
                <a:solidFill>
                  <a:srgbClr val="002060"/>
                </a:solidFill>
              </a:rPr>
              <a:t>traitement</a:t>
            </a:r>
            <a:r>
              <a:rPr lang="en-GB" sz="1400" dirty="0">
                <a:solidFill>
                  <a:srgbClr val="002060"/>
                </a:solidFill>
              </a:rPr>
              <a:t> des mots </a:t>
            </a:r>
            <a:r>
              <a:rPr lang="en-GB" sz="1400" dirty="0" err="1">
                <a:solidFill>
                  <a:srgbClr val="002060"/>
                </a:solidFill>
              </a:rPr>
              <a:t>vides</a:t>
            </a:r>
            <a:r>
              <a:rPr lang="en-GB" sz="1400" dirty="0">
                <a:solidFill>
                  <a:srgbClr val="002060"/>
                </a:solidFill>
              </a:rPr>
              <a:t> </a:t>
            </a:r>
            <a:r>
              <a:rPr lang="en-GB" sz="1400" dirty="0"/>
              <a:t>+</a:t>
            </a:r>
            <a:endParaRPr lang="en-US" sz="1400" dirty="0"/>
          </a:p>
          <a:p>
            <a:r>
              <a:rPr lang="en-GB" sz="1400" dirty="0" err="1">
                <a:solidFill>
                  <a:srgbClr val="002060"/>
                </a:solidFill>
              </a:rPr>
              <a:t>traitement</a:t>
            </a:r>
            <a:r>
              <a:rPr lang="en-GB" sz="1400" dirty="0">
                <a:solidFill>
                  <a:srgbClr val="002060"/>
                </a:solidFill>
              </a:rPr>
              <a:t> de punctuation </a:t>
            </a:r>
            <a:r>
              <a:rPr lang="en-GB" sz="1400" dirty="0"/>
              <a:t>)</a:t>
            </a:r>
          </a:p>
        </p:txBody>
      </p:sp>
      <p:sp>
        <p:nvSpPr>
          <p:cNvPr id="34" name="TextBox 33">
            <a:extLst>
              <a:ext uri="{FF2B5EF4-FFF2-40B4-BE49-F238E27FC236}">
                <a16:creationId xmlns:a16="http://schemas.microsoft.com/office/drawing/2014/main" id="{FED5971B-43E3-5CD2-06E1-B2648F5E8758}"/>
              </a:ext>
            </a:extLst>
          </p:cNvPr>
          <p:cNvSpPr txBox="1"/>
          <p:nvPr/>
        </p:nvSpPr>
        <p:spPr>
          <a:xfrm>
            <a:off x="2519086" y="4627662"/>
            <a:ext cx="6030795" cy="307777"/>
          </a:xfrm>
          <a:prstGeom prst="rect">
            <a:avLst/>
          </a:prstGeom>
          <a:noFill/>
        </p:spPr>
        <p:txBody>
          <a:bodyPr wrap="square">
            <a:spAutoFit/>
          </a:bodyPr>
          <a:lstStyle/>
          <a:p>
            <a:r>
              <a:rPr lang="en-GB" sz="1400" b="1" dirty="0" err="1"/>
              <a:t>Exemple</a:t>
            </a:r>
            <a:r>
              <a:rPr lang="en-GB" sz="1400" b="1" dirty="0"/>
              <a:t> de description de </a:t>
            </a:r>
            <a:r>
              <a:rPr lang="en-GB" sz="1400" b="1" dirty="0" err="1"/>
              <a:t>l'article</a:t>
            </a:r>
            <a:r>
              <a:rPr lang="en-GB" sz="1400" b="1" dirty="0"/>
              <a:t> </a:t>
            </a:r>
            <a:r>
              <a:rPr lang="en-GB" sz="1400" b="1" dirty="0" err="1"/>
              <a:t>apres</a:t>
            </a:r>
            <a:r>
              <a:rPr lang="en-GB" sz="1400" b="1" dirty="0"/>
              <a:t> le </a:t>
            </a:r>
            <a:r>
              <a:rPr lang="en-GB" sz="1400" b="1" dirty="0" err="1"/>
              <a:t>traitement</a:t>
            </a:r>
            <a:r>
              <a:rPr lang="en-GB" sz="1400" b="1" dirty="0"/>
              <a:t> ('</a:t>
            </a:r>
            <a:r>
              <a:rPr lang="en-GB" sz="1400" b="1" dirty="0" err="1"/>
              <a:t>sentence_bow_lem</a:t>
            </a:r>
            <a:r>
              <a:rPr lang="en-GB" sz="1400" b="1" dirty="0"/>
              <a:t>’ )</a:t>
            </a:r>
            <a:r>
              <a:rPr lang="fr-FR" sz="1400" b="1" dirty="0"/>
              <a:t>:</a:t>
            </a:r>
            <a:endParaRPr lang="en-GB" sz="1400" b="1" dirty="0"/>
          </a:p>
        </p:txBody>
      </p:sp>
      <p:pic>
        <p:nvPicPr>
          <p:cNvPr id="39" name="Picture 38">
            <a:extLst>
              <a:ext uri="{FF2B5EF4-FFF2-40B4-BE49-F238E27FC236}">
                <a16:creationId xmlns:a16="http://schemas.microsoft.com/office/drawing/2014/main" id="{6E49BE6F-D465-0EB3-6FFC-C12CD58ADA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01359" y="4996545"/>
            <a:ext cx="6609399" cy="1237595"/>
          </a:xfrm>
          <a:prstGeom prst="rect">
            <a:avLst/>
          </a:prstGeom>
        </p:spPr>
      </p:pic>
      <p:sp>
        <p:nvSpPr>
          <p:cNvPr id="2" name="Rectangle: Rounded Corners 1">
            <a:extLst>
              <a:ext uri="{FF2B5EF4-FFF2-40B4-BE49-F238E27FC236}">
                <a16:creationId xmlns:a16="http://schemas.microsoft.com/office/drawing/2014/main" id="{F3DCDDB7-4EB0-54DA-39BB-663734ADFC74}"/>
              </a:ext>
            </a:extLst>
          </p:cNvPr>
          <p:cNvSpPr/>
          <p:nvPr/>
        </p:nvSpPr>
        <p:spPr>
          <a:xfrm>
            <a:off x="6275293" y="3044800"/>
            <a:ext cx="2707341" cy="1118855"/>
          </a:xfrm>
          <a:prstGeom prst="round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5776668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0C00EF-89B5-369C-16EE-6CFE415778CE}"/>
              </a:ext>
            </a:extLst>
          </p:cNvPr>
          <p:cNvSpPr>
            <a:spLocks noGrp="1"/>
          </p:cNvSpPr>
          <p:nvPr>
            <p:ph type="sldNum" sz="quarter" idx="12"/>
          </p:nvPr>
        </p:nvSpPr>
        <p:spPr/>
        <p:txBody>
          <a:bodyPr/>
          <a:lstStyle/>
          <a:p>
            <a:fld id="{B9ED66B8-E08F-45A6-A88A-E62EAE350C7A}" type="slidenum">
              <a:rPr lang="en-GB" smtClean="0"/>
              <a:t>6</a:t>
            </a:fld>
            <a:endParaRPr lang="en-GB"/>
          </a:p>
        </p:txBody>
      </p:sp>
      <p:sp>
        <p:nvSpPr>
          <p:cNvPr id="7" name="TextBox 6">
            <a:extLst>
              <a:ext uri="{FF2B5EF4-FFF2-40B4-BE49-F238E27FC236}">
                <a16:creationId xmlns:a16="http://schemas.microsoft.com/office/drawing/2014/main" id="{97E1DAD8-71C2-75C2-FE36-7C191DAA0BD5}"/>
              </a:ext>
            </a:extLst>
          </p:cNvPr>
          <p:cNvSpPr txBox="1"/>
          <p:nvPr/>
        </p:nvSpPr>
        <p:spPr>
          <a:xfrm>
            <a:off x="531160" y="91699"/>
            <a:ext cx="8081679" cy="892552"/>
          </a:xfrm>
          <a:prstGeom prst="rect">
            <a:avLst/>
          </a:prstGeom>
          <a:noFill/>
        </p:spPr>
        <p:txBody>
          <a:bodyPr wrap="square">
            <a:spAutoFit/>
          </a:bodyPr>
          <a:lstStyle/>
          <a:p>
            <a:pPr algn="ctr"/>
            <a:r>
              <a:rPr lang="fr-FR" sz="2600" b="1" dirty="0">
                <a:solidFill>
                  <a:srgbClr val="002060"/>
                </a:solidFill>
              </a:rPr>
              <a:t>Données textuelles. Comptage des mots plus caractéristiques par catégorie </a:t>
            </a:r>
            <a:endParaRPr lang="en-GB" sz="2600" b="1" dirty="0">
              <a:solidFill>
                <a:srgbClr val="002060"/>
              </a:solidFill>
            </a:endParaRPr>
          </a:p>
        </p:txBody>
      </p:sp>
      <p:pic>
        <p:nvPicPr>
          <p:cNvPr id="3" name="Picture 2">
            <a:extLst>
              <a:ext uri="{FF2B5EF4-FFF2-40B4-BE49-F238E27FC236}">
                <a16:creationId xmlns:a16="http://schemas.microsoft.com/office/drawing/2014/main" id="{7DC249D8-8D27-5ADE-2C6A-ABF5CBBB3E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6411" y="936588"/>
            <a:ext cx="6553650" cy="5876826"/>
          </a:xfrm>
          <a:prstGeom prst="rect">
            <a:avLst/>
          </a:prstGeom>
        </p:spPr>
      </p:pic>
    </p:spTree>
    <p:extLst>
      <p:ext uri="{BB962C8B-B14F-4D97-AF65-F5344CB8AC3E}">
        <p14:creationId xmlns:p14="http://schemas.microsoft.com/office/powerpoint/2010/main" val="28805243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F1A74C5-929B-D122-CF9C-9BA48B38C4A8}"/>
              </a:ext>
            </a:extLst>
          </p:cNvPr>
          <p:cNvSpPr>
            <a:spLocks noGrp="1"/>
          </p:cNvSpPr>
          <p:nvPr>
            <p:ph type="sldNum" sz="quarter" idx="12"/>
          </p:nvPr>
        </p:nvSpPr>
        <p:spPr/>
        <p:txBody>
          <a:bodyPr/>
          <a:lstStyle/>
          <a:p>
            <a:fld id="{B9ED66B8-E08F-45A6-A88A-E62EAE350C7A}" type="slidenum">
              <a:rPr lang="en-GB" smtClean="0"/>
              <a:t>7</a:t>
            </a:fld>
            <a:endParaRPr lang="en-GB"/>
          </a:p>
        </p:txBody>
      </p:sp>
      <p:sp>
        <p:nvSpPr>
          <p:cNvPr id="5" name="TextBox 4">
            <a:extLst>
              <a:ext uri="{FF2B5EF4-FFF2-40B4-BE49-F238E27FC236}">
                <a16:creationId xmlns:a16="http://schemas.microsoft.com/office/drawing/2014/main" id="{F3863976-9339-BB02-BE46-58F389AA24B7}"/>
              </a:ext>
            </a:extLst>
          </p:cNvPr>
          <p:cNvSpPr txBox="1"/>
          <p:nvPr/>
        </p:nvSpPr>
        <p:spPr>
          <a:xfrm>
            <a:off x="531160" y="91699"/>
            <a:ext cx="8081679" cy="523220"/>
          </a:xfrm>
          <a:prstGeom prst="rect">
            <a:avLst/>
          </a:prstGeom>
          <a:noFill/>
        </p:spPr>
        <p:txBody>
          <a:bodyPr wrap="square">
            <a:spAutoFit/>
          </a:bodyPr>
          <a:lstStyle/>
          <a:p>
            <a:pPr algn="ctr"/>
            <a:r>
              <a:rPr lang="fr-FR" sz="2800" b="1" dirty="0">
                <a:solidFill>
                  <a:srgbClr val="002060"/>
                </a:solidFill>
              </a:rPr>
              <a:t>Données textuelles. Bag of </a:t>
            </a:r>
            <a:r>
              <a:rPr lang="fr-FR" sz="2800" b="1" dirty="0" err="1">
                <a:solidFill>
                  <a:srgbClr val="002060"/>
                </a:solidFill>
              </a:rPr>
              <a:t>words</a:t>
            </a:r>
            <a:r>
              <a:rPr lang="fr-FR" sz="2800" b="1" dirty="0">
                <a:solidFill>
                  <a:srgbClr val="002060"/>
                </a:solidFill>
              </a:rPr>
              <a:t> </a:t>
            </a:r>
            <a:endParaRPr lang="en-GB" sz="2800" b="1" dirty="0">
              <a:solidFill>
                <a:srgbClr val="002060"/>
              </a:solidFill>
            </a:endParaRPr>
          </a:p>
        </p:txBody>
      </p:sp>
      <p:sp>
        <p:nvSpPr>
          <p:cNvPr id="7" name="TextBox 6">
            <a:extLst>
              <a:ext uri="{FF2B5EF4-FFF2-40B4-BE49-F238E27FC236}">
                <a16:creationId xmlns:a16="http://schemas.microsoft.com/office/drawing/2014/main" id="{5F640F25-548C-A669-038D-27181B5B3476}"/>
              </a:ext>
            </a:extLst>
          </p:cNvPr>
          <p:cNvSpPr txBox="1"/>
          <p:nvPr/>
        </p:nvSpPr>
        <p:spPr>
          <a:xfrm>
            <a:off x="134469" y="671085"/>
            <a:ext cx="8588189" cy="584775"/>
          </a:xfrm>
          <a:prstGeom prst="rect">
            <a:avLst/>
          </a:prstGeom>
          <a:noFill/>
        </p:spPr>
        <p:txBody>
          <a:bodyPr wrap="square">
            <a:spAutoFit/>
          </a:bodyPr>
          <a:lstStyle/>
          <a:p>
            <a:r>
              <a:rPr lang="en-GB" sz="1600" b="1" dirty="0" err="1"/>
              <a:t>Baf</a:t>
            </a:r>
            <a:r>
              <a:rPr lang="en-GB" sz="1600" b="1" dirty="0"/>
              <a:t> of words (BOW)</a:t>
            </a:r>
            <a:r>
              <a:rPr lang="en-GB" sz="1600" dirty="0"/>
              <a:t> - </a:t>
            </a:r>
            <a:r>
              <a:rPr lang="en-GB" sz="1600" dirty="0" err="1"/>
              <a:t>C'est</a:t>
            </a:r>
            <a:r>
              <a:rPr lang="en-GB" sz="1600" dirty="0"/>
              <a:t> un </a:t>
            </a:r>
            <a:r>
              <a:rPr lang="en-GB" sz="1600" dirty="0" err="1"/>
              <a:t>algorithme</a:t>
            </a:r>
            <a:r>
              <a:rPr lang="en-GB" sz="1600" dirty="0"/>
              <a:t> qui </a:t>
            </a:r>
            <a:r>
              <a:rPr lang="en-GB" sz="1600" dirty="0" err="1"/>
              <a:t>transforme</a:t>
            </a:r>
            <a:r>
              <a:rPr lang="en-GB" sz="1600" dirty="0"/>
              <a:t> le </a:t>
            </a:r>
            <a:r>
              <a:rPr lang="en-GB" sz="1600" dirty="0" err="1"/>
              <a:t>texte</a:t>
            </a:r>
            <a:r>
              <a:rPr lang="en-GB" sz="1600" dirty="0"/>
              <a:t> </a:t>
            </a:r>
            <a:r>
              <a:rPr lang="en-GB" sz="1600" dirty="0" err="1"/>
              <a:t>en</a:t>
            </a:r>
            <a:r>
              <a:rPr lang="en-GB" sz="1600" dirty="0"/>
              <a:t> </a:t>
            </a:r>
            <a:r>
              <a:rPr lang="en-GB" sz="1600" dirty="0" err="1"/>
              <a:t>vecteurs</a:t>
            </a:r>
            <a:r>
              <a:rPr lang="en-GB" sz="1600" dirty="0"/>
              <a:t> de longueur fixe. </a:t>
            </a:r>
            <a:r>
              <a:rPr lang="en-GB" sz="1600" dirty="0" err="1"/>
              <a:t>Ceci</a:t>
            </a:r>
            <a:r>
              <a:rPr lang="en-GB" sz="1600" dirty="0"/>
              <a:t> </a:t>
            </a:r>
            <a:r>
              <a:rPr lang="en-GB" sz="1600" dirty="0" err="1"/>
              <a:t>est</a:t>
            </a:r>
            <a:r>
              <a:rPr lang="en-GB" sz="1600" dirty="0"/>
              <a:t> possible </a:t>
            </a:r>
            <a:r>
              <a:rPr lang="en-GB" sz="1600" dirty="0" err="1"/>
              <a:t>en</a:t>
            </a:r>
            <a:r>
              <a:rPr lang="en-GB" sz="1600" dirty="0"/>
              <a:t> </a:t>
            </a:r>
            <a:r>
              <a:rPr lang="en-GB" sz="1600" dirty="0" err="1"/>
              <a:t>comptant</a:t>
            </a:r>
            <a:r>
              <a:rPr lang="en-GB" sz="1600" dirty="0"/>
              <a:t> le </a:t>
            </a:r>
            <a:r>
              <a:rPr lang="en-GB" sz="1600" dirty="0" err="1"/>
              <a:t>nombre</a:t>
            </a:r>
            <a:r>
              <a:rPr lang="en-GB" sz="1600" dirty="0"/>
              <a:t> de </a:t>
            </a:r>
            <a:r>
              <a:rPr lang="en-GB" sz="1600" dirty="0" err="1"/>
              <a:t>fois</a:t>
            </a:r>
            <a:r>
              <a:rPr lang="en-GB" sz="1600" dirty="0"/>
              <a:t> que le mot </a:t>
            </a:r>
            <a:r>
              <a:rPr lang="en-GB" sz="1600" dirty="0" err="1"/>
              <a:t>est</a:t>
            </a:r>
            <a:r>
              <a:rPr lang="en-GB" sz="1600" dirty="0"/>
              <a:t> </a:t>
            </a:r>
            <a:r>
              <a:rPr lang="en-GB" sz="1600" dirty="0" err="1"/>
              <a:t>présent</a:t>
            </a:r>
            <a:r>
              <a:rPr lang="en-GB" sz="1600" dirty="0"/>
              <a:t> dans un document. </a:t>
            </a:r>
          </a:p>
        </p:txBody>
      </p:sp>
      <p:sp>
        <p:nvSpPr>
          <p:cNvPr id="14" name="TextBox 13">
            <a:extLst>
              <a:ext uri="{FF2B5EF4-FFF2-40B4-BE49-F238E27FC236}">
                <a16:creationId xmlns:a16="http://schemas.microsoft.com/office/drawing/2014/main" id="{ED4A4AC9-9D66-265E-349C-331D3D79D608}"/>
              </a:ext>
            </a:extLst>
          </p:cNvPr>
          <p:cNvSpPr txBox="1"/>
          <p:nvPr/>
        </p:nvSpPr>
        <p:spPr>
          <a:xfrm>
            <a:off x="134469" y="1312026"/>
            <a:ext cx="6015319" cy="369332"/>
          </a:xfrm>
          <a:prstGeom prst="rect">
            <a:avLst/>
          </a:prstGeom>
          <a:noFill/>
        </p:spPr>
        <p:txBody>
          <a:bodyPr wrap="square">
            <a:spAutoFit/>
          </a:bodyPr>
          <a:lstStyle/>
          <a:p>
            <a:pPr>
              <a:spcAft>
                <a:spcPts val="600"/>
              </a:spcAft>
            </a:pPr>
            <a:r>
              <a:rPr lang="en-GB" dirty="0">
                <a:solidFill>
                  <a:srgbClr val="002060"/>
                </a:solidFill>
              </a:rPr>
              <a:t>1)</a:t>
            </a:r>
            <a:r>
              <a:rPr lang="en-GB" sz="1800" dirty="0">
                <a:solidFill>
                  <a:srgbClr val="002060"/>
                </a:solidFill>
              </a:rPr>
              <a:t> Extraction de features (</a:t>
            </a:r>
            <a:r>
              <a:rPr lang="en-GB" dirty="0" err="1">
                <a:solidFill>
                  <a:srgbClr val="002060"/>
                </a:solidFill>
              </a:rPr>
              <a:t>CountVectorizer</a:t>
            </a:r>
            <a:r>
              <a:rPr lang="en-GB" dirty="0">
                <a:solidFill>
                  <a:srgbClr val="002060"/>
                </a:solidFill>
              </a:rPr>
              <a:t> function</a:t>
            </a:r>
            <a:r>
              <a:rPr lang="en-GB" sz="1800" dirty="0">
                <a:solidFill>
                  <a:srgbClr val="002060"/>
                </a:solidFill>
              </a:rPr>
              <a:t>)</a:t>
            </a:r>
          </a:p>
        </p:txBody>
      </p:sp>
      <p:sp>
        <p:nvSpPr>
          <p:cNvPr id="16" name="TextBox 15">
            <a:extLst>
              <a:ext uri="{FF2B5EF4-FFF2-40B4-BE49-F238E27FC236}">
                <a16:creationId xmlns:a16="http://schemas.microsoft.com/office/drawing/2014/main" id="{017CDD98-E793-2C19-281E-DEA03D2B2A46}"/>
              </a:ext>
            </a:extLst>
          </p:cNvPr>
          <p:cNvSpPr txBox="1"/>
          <p:nvPr/>
        </p:nvSpPr>
        <p:spPr>
          <a:xfrm>
            <a:off x="71713" y="3652352"/>
            <a:ext cx="8650945" cy="1184940"/>
          </a:xfrm>
          <a:prstGeom prst="rect">
            <a:avLst/>
          </a:prstGeom>
          <a:noFill/>
        </p:spPr>
        <p:txBody>
          <a:bodyPr wrap="square">
            <a:spAutoFit/>
          </a:bodyPr>
          <a:lstStyle/>
          <a:p>
            <a:pPr>
              <a:spcAft>
                <a:spcPts val="600"/>
              </a:spcAft>
            </a:pPr>
            <a:r>
              <a:rPr lang="en-GB" dirty="0">
                <a:solidFill>
                  <a:srgbClr val="002060"/>
                </a:solidFill>
              </a:rPr>
              <a:t>2) </a:t>
            </a:r>
            <a:r>
              <a:rPr lang="en-GB" dirty="0" err="1">
                <a:solidFill>
                  <a:srgbClr val="002060"/>
                </a:solidFill>
              </a:rPr>
              <a:t>Réduction</a:t>
            </a:r>
            <a:r>
              <a:rPr lang="en-GB" dirty="0">
                <a:solidFill>
                  <a:srgbClr val="002060"/>
                </a:solidFill>
              </a:rPr>
              <a:t> de dimension </a:t>
            </a:r>
          </a:p>
          <a:p>
            <a:pPr>
              <a:spcAft>
                <a:spcPts val="600"/>
              </a:spcAft>
            </a:pPr>
            <a:r>
              <a:rPr lang="en-GB" sz="1600" dirty="0"/>
              <a:t>t-SNE</a:t>
            </a:r>
            <a:r>
              <a:rPr lang="fr-FR" sz="1600" dirty="0"/>
              <a:t> (t-</a:t>
            </a:r>
            <a:r>
              <a:rPr lang="fr-FR" sz="1600" dirty="0" err="1"/>
              <a:t>distributed</a:t>
            </a:r>
            <a:r>
              <a:rPr lang="fr-FR" sz="1600" dirty="0"/>
              <a:t> </a:t>
            </a:r>
            <a:r>
              <a:rPr lang="fr-FR" sz="1600" dirty="0" err="1"/>
              <a:t>stochastic</a:t>
            </a:r>
            <a:r>
              <a:rPr lang="fr-FR" sz="1600" dirty="0"/>
              <a:t> </a:t>
            </a:r>
            <a:r>
              <a:rPr lang="fr-FR" sz="1600" dirty="0" err="1"/>
              <a:t>neighbor</a:t>
            </a:r>
            <a:r>
              <a:rPr lang="fr-FR" sz="1600" dirty="0"/>
              <a:t> </a:t>
            </a:r>
            <a:r>
              <a:rPr lang="fr-FR" sz="1600" dirty="0" err="1"/>
              <a:t>embedding</a:t>
            </a:r>
            <a:r>
              <a:rPr lang="en-GB" sz="1600" dirty="0"/>
              <a:t>) </a:t>
            </a:r>
            <a:r>
              <a:rPr lang="fr-FR" sz="1600" dirty="0"/>
              <a:t>est une technique qui  permet de visualiser de données de grands dimensions, en effectuant un plongement (</a:t>
            </a:r>
            <a:r>
              <a:rPr lang="fr-FR" sz="1600" dirty="0" err="1"/>
              <a:t>embedding</a:t>
            </a:r>
            <a:r>
              <a:rPr lang="fr-FR" sz="1600" dirty="0"/>
              <a:t>) dans une variété de plus petites dimensions (2 ou 3) pour pouvoir distinguer des caractéristiques intéressantes.</a:t>
            </a:r>
            <a:endParaRPr lang="en-GB" sz="1600" dirty="0"/>
          </a:p>
        </p:txBody>
      </p:sp>
      <p:sp>
        <p:nvSpPr>
          <p:cNvPr id="18" name="TextBox 17">
            <a:extLst>
              <a:ext uri="{FF2B5EF4-FFF2-40B4-BE49-F238E27FC236}">
                <a16:creationId xmlns:a16="http://schemas.microsoft.com/office/drawing/2014/main" id="{1A2BAB65-024E-84A7-89E3-5348315E2949}"/>
              </a:ext>
            </a:extLst>
          </p:cNvPr>
          <p:cNvSpPr txBox="1"/>
          <p:nvPr/>
        </p:nvSpPr>
        <p:spPr>
          <a:xfrm>
            <a:off x="134469" y="1749724"/>
            <a:ext cx="8722660" cy="372409"/>
          </a:xfrm>
          <a:prstGeom prst="rect">
            <a:avLst/>
          </a:prstGeom>
          <a:noFill/>
        </p:spPr>
        <p:txBody>
          <a:bodyPr wrap="square">
            <a:spAutoFit/>
          </a:bodyPr>
          <a:lstStyle/>
          <a:p>
            <a:r>
              <a:rPr lang="fr-FR" sz="1600" b="1" dirty="0"/>
              <a:t>E</a:t>
            </a:r>
            <a:r>
              <a:rPr lang="en-GB" sz="1600" b="1" dirty="0" err="1"/>
              <a:t>xemple</a:t>
            </a:r>
            <a:r>
              <a:rPr lang="en-GB" sz="1600" b="1" dirty="0"/>
              <a:t> – 3 documents: </a:t>
            </a:r>
            <a:r>
              <a:rPr lang="fr-FR" sz="1600" dirty="0"/>
              <a:t>{"</a:t>
            </a:r>
            <a:r>
              <a:rPr lang="fr-FR" sz="1600" dirty="0">
                <a:solidFill>
                  <a:srgbClr val="00B050"/>
                </a:solidFill>
              </a:rPr>
              <a:t>Je suis à la maison</a:t>
            </a:r>
            <a:r>
              <a:rPr lang="fr-FR" sz="1600" dirty="0"/>
              <a:t>", "</a:t>
            </a:r>
            <a:r>
              <a:rPr lang="fr-FR" sz="1600" dirty="0">
                <a:solidFill>
                  <a:srgbClr val="7030A0"/>
                </a:solidFill>
              </a:rPr>
              <a:t>La maison est dans la prairie</a:t>
            </a:r>
            <a:r>
              <a:rPr lang="fr-FR" sz="1600" dirty="0"/>
              <a:t>", "</a:t>
            </a:r>
            <a:r>
              <a:rPr lang="fr-FR" sz="1600" dirty="0">
                <a:solidFill>
                  <a:srgbClr val="FF0000"/>
                </a:solidFill>
              </a:rPr>
              <a:t>Je suis à la plage</a:t>
            </a:r>
            <a:r>
              <a:rPr lang="fr-FR" sz="1600" dirty="0"/>
              <a:t>"}</a:t>
            </a:r>
            <a:endParaRPr lang="en-GB" sz="1600" dirty="0"/>
          </a:p>
        </p:txBody>
      </p:sp>
      <p:pic>
        <p:nvPicPr>
          <p:cNvPr id="22" name="Picture 21">
            <a:extLst>
              <a:ext uri="{FF2B5EF4-FFF2-40B4-BE49-F238E27FC236}">
                <a16:creationId xmlns:a16="http://schemas.microsoft.com/office/drawing/2014/main" id="{15B2AC56-8556-7822-5218-DFBEA8E043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8410" y="2190499"/>
            <a:ext cx="5011026" cy="962336"/>
          </a:xfrm>
          <a:prstGeom prst="rect">
            <a:avLst/>
          </a:prstGeom>
        </p:spPr>
      </p:pic>
      <p:sp>
        <p:nvSpPr>
          <p:cNvPr id="2" name="TextBox 1">
            <a:extLst>
              <a:ext uri="{FF2B5EF4-FFF2-40B4-BE49-F238E27FC236}">
                <a16:creationId xmlns:a16="http://schemas.microsoft.com/office/drawing/2014/main" id="{3E637FE5-610B-BD3D-D858-75FE5317FEE0}"/>
              </a:ext>
            </a:extLst>
          </p:cNvPr>
          <p:cNvSpPr txBox="1"/>
          <p:nvPr/>
        </p:nvSpPr>
        <p:spPr>
          <a:xfrm>
            <a:off x="134468" y="5042823"/>
            <a:ext cx="6015319" cy="369332"/>
          </a:xfrm>
          <a:prstGeom prst="rect">
            <a:avLst/>
          </a:prstGeom>
          <a:noFill/>
        </p:spPr>
        <p:txBody>
          <a:bodyPr wrap="square">
            <a:spAutoFit/>
          </a:bodyPr>
          <a:lstStyle/>
          <a:p>
            <a:pPr>
              <a:spcAft>
                <a:spcPts val="600"/>
              </a:spcAft>
            </a:pPr>
            <a:r>
              <a:rPr lang="en-GB" dirty="0">
                <a:solidFill>
                  <a:srgbClr val="002060"/>
                </a:solidFill>
              </a:rPr>
              <a:t>3)</a:t>
            </a:r>
            <a:r>
              <a:rPr lang="en-GB" sz="1800" dirty="0">
                <a:solidFill>
                  <a:srgbClr val="002060"/>
                </a:solidFill>
              </a:rPr>
              <a:t> Clustering (k-means avec 7 clusters)</a:t>
            </a:r>
          </a:p>
        </p:txBody>
      </p:sp>
      <p:sp>
        <p:nvSpPr>
          <p:cNvPr id="3" name="TextBox 2">
            <a:extLst>
              <a:ext uri="{FF2B5EF4-FFF2-40B4-BE49-F238E27FC236}">
                <a16:creationId xmlns:a16="http://schemas.microsoft.com/office/drawing/2014/main" id="{11FA2659-851C-4107-03C4-D543B43AB072}"/>
              </a:ext>
            </a:extLst>
          </p:cNvPr>
          <p:cNvSpPr txBox="1"/>
          <p:nvPr/>
        </p:nvSpPr>
        <p:spPr>
          <a:xfrm>
            <a:off x="134468" y="5663854"/>
            <a:ext cx="8875061" cy="692497"/>
          </a:xfrm>
          <a:prstGeom prst="rect">
            <a:avLst/>
          </a:prstGeom>
          <a:noFill/>
        </p:spPr>
        <p:txBody>
          <a:bodyPr wrap="square">
            <a:spAutoFit/>
          </a:bodyPr>
          <a:lstStyle/>
          <a:p>
            <a:pPr>
              <a:spcAft>
                <a:spcPts val="600"/>
              </a:spcAft>
            </a:pPr>
            <a:r>
              <a:rPr lang="en-GB" dirty="0">
                <a:solidFill>
                  <a:srgbClr val="002060"/>
                </a:solidFill>
              </a:rPr>
              <a:t>4)</a:t>
            </a:r>
            <a:r>
              <a:rPr lang="en-GB" sz="1800" dirty="0">
                <a:solidFill>
                  <a:srgbClr val="002060"/>
                </a:solidFill>
              </a:rPr>
              <a:t> ARI score</a:t>
            </a:r>
          </a:p>
          <a:p>
            <a:pPr>
              <a:spcAft>
                <a:spcPts val="600"/>
              </a:spcAft>
            </a:pPr>
            <a:r>
              <a:rPr lang="fr-FR" sz="1600" dirty="0"/>
              <a:t>Montre le degré de correspondance entre le partitionnement des catégories réelles et le clustering</a:t>
            </a:r>
            <a:endParaRPr lang="en-GB" sz="1600" dirty="0"/>
          </a:p>
        </p:txBody>
      </p:sp>
    </p:spTree>
    <p:extLst>
      <p:ext uri="{BB962C8B-B14F-4D97-AF65-F5344CB8AC3E}">
        <p14:creationId xmlns:p14="http://schemas.microsoft.com/office/powerpoint/2010/main" val="1167761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A12101D-F0F6-75D4-06E8-E4E1417AAA5B}"/>
              </a:ext>
            </a:extLst>
          </p:cNvPr>
          <p:cNvSpPr>
            <a:spLocks noGrp="1"/>
          </p:cNvSpPr>
          <p:nvPr>
            <p:ph type="sldNum" sz="quarter" idx="12"/>
          </p:nvPr>
        </p:nvSpPr>
        <p:spPr/>
        <p:txBody>
          <a:bodyPr/>
          <a:lstStyle/>
          <a:p>
            <a:fld id="{B9ED66B8-E08F-45A6-A88A-E62EAE350C7A}" type="slidenum">
              <a:rPr lang="en-GB" smtClean="0"/>
              <a:t>8</a:t>
            </a:fld>
            <a:endParaRPr lang="en-GB"/>
          </a:p>
        </p:txBody>
      </p:sp>
      <p:sp>
        <p:nvSpPr>
          <p:cNvPr id="5" name="TextBox 4">
            <a:extLst>
              <a:ext uri="{FF2B5EF4-FFF2-40B4-BE49-F238E27FC236}">
                <a16:creationId xmlns:a16="http://schemas.microsoft.com/office/drawing/2014/main" id="{FBADB766-8EB0-6B0D-188A-EE48A668F211}"/>
              </a:ext>
            </a:extLst>
          </p:cNvPr>
          <p:cNvSpPr txBox="1"/>
          <p:nvPr/>
        </p:nvSpPr>
        <p:spPr>
          <a:xfrm>
            <a:off x="531160" y="91699"/>
            <a:ext cx="8081679" cy="523220"/>
          </a:xfrm>
          <a:prstGeom prst="rect">
            <a:avLst/>
          </a:prstGeom>
          <a:noFill/>
        </p:spPr>
        <p:txBody>
          <a:bodyPr wrap="square">
            <a:spAutoFit/>
          </a:bodyPr>
          <a:lstStyle/>
          <a:p>
            <a:pPr algn="ctr"/>
            <a:r>
              <a:rPr lang="fr-FR" sz="2800" b="1" dirty="0">
                <a:solidFill>
                  <a:srgbClr val="002060"/>
                </a:solidFill>
              </a:rPr>
              <a:t>Données textuelles. Bag of </a:t>
            </a:r>
            <a:r>
              <a:rPr lang="fr-FR" sz="2800" b="1" dirty="0" err="1">
                <a:solidFill>
                  <a:srgbClr val="002060"/>
                </a:solidFill>
              </a:rPr>
              <a:t>Words</a:t>
            </a:r>
            <a:r>
              <a:rPr lang="fr-FR" sz="2800" b="1" dirty="0">
                <a:solidFill>
                  <a:srgbClr val="002060"/>
                </a:solidFill>
              </a:rPr>
              <a:t> </a:t>
            </a:r>
            <a:endParaRPr lang="en-GB" sz="2800" b="1" dirty="0">
              <a:solidFill>
                <a:srgbClr val="002060"/>
              </a:solidFill>
            </a:endParaRPr>
          </a:p>
        </p:txBody>
      </p:sp>
      <p:sp>
        <p:nvSpPr>
          <p:cNvPr id="9" name="TextBox 8">
            <a:extLst>
              <a:ext uri="{FF2B5EF4-FFF2-40B4-BE49-F238E27FC236}">
                <a16:creationId xmlns:a16="http://schemas.microsoft.com/office/drawing/2014/main" id="{265E8AE4-F3C9-36AC-AE12-9906645482ED}"/>
              </a:ext>
            </a:extLst>
          </p:cNvPr>
          <p:cNvSpPr txBox="1"/>
          <p:nvPr/>
        </p:nvSpPr>
        <p:spPr>
          <a:xfrm>
            <a:off x="367553" y="6017796"/>
            <a:ext cx="1649506" cy="338554"/>
          </a:xfrm>
          <a:prstGeom prst="rect">
            <a:avLst/>
          </a:prstGeom>
          <a:noFill/>
        </p:spPr>
        <p:txBody>
          <a:bodyPr wrap="square">
            <a:spAutoFit/>
          </a:bodyPr>
          <a:lstStyle/>
          <a:p>
            <a:r>
              <a:rPr lang="en-GB" sz="1600" b="1" dirty="0"/>
              <a:t>ARI :</a:t>
            </a:r>
            <a:r>
              <a:rPr lang="en-GB" sz="1600" dirty="0"/>
              <a:t>  0.4329</a:t>
            </a:r>
          </a:p>
        </p:txBody>
      </p:sp>
      <p:sp>
        <p:nvSpPr>
          <p:cNvPr id="11" name="TextBox 10">
            <a:extLst>
              <a:ext uri="{FF2B5EF4-FFF2-40B4-BE49-F238E27FC236}">
                <a16:creationId xmlns:a16="http://schemas.microsoft.com/office/drawing/2014/main" id="{34D68E56-A147-2F78-9F72-686E7379D7F8}"/>
              </a:ext>
            </a:extLst>
          </p:cNvPr>
          <p:cNvSpPr txBox="1"/>
          <p:nvPr/>
        </p:nvSpPr>
        <p:spPr>
          <a:xfrm>
            <a:off x="3581401" y="5540742"/>
            <a:ext cx="4933949" cy="923330"/>
          </a:xfrm>
          <a:prstGeom prst="rect">
            <a:avLst/>
          </a:prstGeom>
          <a:noFill/>
        </p:spPr>
        <p:txBody>
          <a:bodyPr wrap="square">
            <a:spAutoFit/>
          </a:bodyPr>
          <a:lstStyle/>
          <a:p>
            <a:r>
              <a:rPr lang="fr-FR" dirty="0"/>
              <a:t>Le clustering a bien séparé des catégories telles que ‘computers’, ‘home </a:t>
            </a:r>
            <a:r>
              <a:rPr lang="fr-FR" dirty="0" err="1"/>
              <a:t>furnishing</a:t>
            </a:r>
            <a:r>
              <a:rPr lang="fr-FR" dirty="0"/>
              <a:t>’ et ‘beauty and </a:t>
            </a:r>
            <a:r>
              <a:rPr lang="fr-FR" dirty="0" err="1"/>
              <a:t>personal</a:t>
            </a:r>
            <a:r>
              <a:rPr lang="fr-FR" dirty="0"/>
              <a:t> care’</a:t>
            </a:r>
            <a:endParaRPr lang="en-GB" dirty="0"/>
          </a:p>
        </p:txBody>
      </p:sp>
      <p:pic>
        <p:nvPicPr>
          <p:cNvPr id="6" name="Picture 5">
            <a:extLst>
              <a:ext uri="{FF2B5EF4-FFF2-40B4-BE49-F238E27FC236}">
                <a16:creationId xmlns:a16="http://schemas.microsoft.com/office/drawing/2014/main" id="{27BAEFD7-FE93-6483-6F7C-499C839E9BE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999" y="1101249"/>
            <a:ext cx="9000000" cy="3805715"/>
          </a:xfrm>
          <a:prstGeom prst="rect">
            <a:avLst/>
          </a:prstGeom>
        </p:spPr>
      </p:pic>
    </p:spTree>
    <p:extLst>
      <p:ext uri="{BB962C8B-B14F-4D97-AF65-F5344CB8AC3E}">
        <p14:creationId xmlns:p14="http://schemas.microsoft.com/office/powerpoint/2010/main" val="38929346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D22BFD9-0E62-5967-8A3C-E3E356CC2036}"/>
              </a:ext>
            </a:extLst>
          </p:cNvPr>
          <p:cNvSpPr>
            <a:spLocks noGrp="1"/>
          </p:cNvSpPr>
          <p:nvPr>
            <p:ph type="sldNum" sz="quarter" idx="12"/>
          </p:nvPr>
        </p:nvSpPr>
        <p:spPr/>
        <p:txBody>
          <a:bodyPr/>
          <a:lstStyle/>
          <a:p>
            <a:fld id="{B9ED66B8-E08F-45A6-A88A-E62EAE350C7A}" type="slidenum">
              <a:rPr lang="en-GB" smtClean="0"/>
              <a:t>9</a:t>
            </a:fld>
            <a:endParaRPr lang="en-GB"/>
          </a:p>
        </p:txBody>
      </p:sp>
      <p:sp>
        <p:nvSpPr>
          <p:cNvPr id="6" name="TextBox 5">
            <a:extLst>
              <a:ext uri="{FF2B5EF4-FFF2-40B4-BE49-F238E27FC236}">
                <a16:creationId xmlns:a16="http://schemas.microsoft.com/office/drawing/2014/main" id="{C749EDAD-AA36-47D4-57B7-0441F91B0DDA}"/>
              </a:ext>
            </a:extLst>
          </p:cNvPr>
          <p:cNvSpPr txBox="1"/>
          <p:nvPr/>
        </p:nvSpPr>
        <p:spPr>
          <a:xfrm>
            <a:off x="531160" y="91699"/>
            <a:ext cx="8081679" cy="523220"/>
          </a:xfrm>
          <a:prstGeom prst="rect">
            <a:avLst/>
          </a:prstGeom>
          <a:noFill/>
        </p:spPr>
        <p:txBody>
          <a:bodyPr wrap="square">
            <a:spAutoFit/>
          </a:bodyPr>
          <a:lstStyle/>
          <a:p>
            <a:pPr algn="ctr"/>
            <a:r>
              <a:rPr lang="fr-FR" sz="2800" b="1" dirty="0">
                <a:solidFill>
                  <a:srgbClr val="002060"/>
                </a:solidFill>
              </a:rPr>
              <a:t>Données textuelles. Tf-</a:t>
            </a:r>
            <a:r>
              <a:rPr lang="fr-FR" sz="2800" b="1" dirty="0" err="1">
                <a:solidFill>
                  <a:srgbClr val="002060"/>
                </a:solidFill>
              </a:rPr>
              <a:t>idf</a:t>
            </a:r>
            <a:endParaRPr lang="en-GB" sz="2800" b="1" dirty="0">
              <a:solidFill>
                <a:srgbClr val="002060"/>
              </a:solidFill>
            </a:endParaRPr>
          </a:p>
        </p:txBody>
      </p:sp>
      <p:sp>
        <p:nvSpPr>
          <p:cNvPr id="7" name="TextBox 6">
            <a:extLst>
              <a:ext uri="{FF2B5EF4-FFF2-40B4-BE49-F238E27FC236}">
                <a16:creationId xmlns:a16="http://schemas.microsoft.com/office/drawing/2014/main" id="{863F0754-E061-042D-6339-B43BC489E03E}"/>
              </a:ext>
            </a:extLst>
          </p:cNvPr>
          <p:cNvSpPr txBox="1"/>
          <p:nvPr/>
        </p:nvSpPr>
        <p:spPr>
          <a:xfrm>
            <a:off x="152399" y="880498"/>
            <a:ext cx="8588188" cy="584775"/>
          </a:xfrm>
          <a:prstGeom prst="rect">
            <a:avLst/>
          </a:prstGeom>
          <a:noFill/>
        </p:spPr>
        <p:txBody>
          <a:bodyPr wrap="square">
            <a:spAutoFit/>
          </a:bodyPr>
          <a:lstStyle/>
          <a:p>
            <a:r>
              <a:rPr lang="en-GB" sz="1600" b="1" dirty="0"/>
              <a:t>Term Frequency (TF) =</a:t>
            </a:r>
            <a:r>
              <a:rPr lang="en-GB" sz="1600" dirty="0"/>
              <a:t> </a:t>
            </a:r>
            <a:r>
              <a:rPr lang="fr-FR" sz="1600" dirty="0"/>
              <a:t>nombre de fois où le mot est dans le document / nombre de mots dans le document</a:t>
            </a:r>
            <a:endParaRPr lang="en-GB" sz="1600" dirty="0"/>
          </a:p>
        </p:txBody>
      </p:sp>
      <p:sp>
        <p:nvSpPr>
          <p:cNvPr id="8" name="TextBox 7">
            <a:extLst>
              <a:ext uri="{FF2B5EF4-FFF2-40B4-BE49-F238E27FC236}">
                <a16:creationId xmlns:a16="http://schemas.microsoft.com/office/drawing/2014/main" id="{80C879D2-184A-F55C-CA28-0FD291252F39}"/>
              </a:ext>
            </a:extLst>
          </p:cNvPr>
          <p:cNvSpPr txBox="1"/>
          <p:nvPr/>
        </p:nvSpPr>
        <p:spPr>
          <a:xfrm>
            <a:off x="152398" y="1486058"/>
            <a:ext cx="8588188" cy="338554"/>
          </a:xfrm>
          <a:prstGeom prst="rect">
            <a:avLst/>
          </a:prstGeom>
          <a:noFill/>
        </p:spPr>
        <p:txBody>
          <a:bodyPr wrap="square">
            <a:spAutoFit/>
          </a:bodyPr>
          <a:lstStyle/>
          <a:p>
            <a:r>
              <a:rPr lang="en-GB" sz="1600" b="1" dirty="0"/>
              <a:t>Inverse Data Frequency (IDF) =</a:t>
            </a:r>
            <a:r>
              <a:rPr lang="en-GB" sz="1600" dirty="0"/>
              <a:t> </a:t>
            </a:r>
            <a:r>
              <a:rPr lang="fr-FR" sz="1600" b="0" i="0" dirty="0">
                <a:effectLst/>
              </a:rPr>
              <a:t>nombre de documents / nombre de documents où apparaît le mot</a:t>
            </a:r>
            <a:endParaRPr lang="en-GB" sz="1600" dirty="0"/>
          </a:p>
        </p:txBody>
      </p:sp>
      <p:sp>
        <p:nvSpPr>
          <p:cNvPr id="9" name="TextBox 8">
            <a:extLst>
              <a:ext uri="{FF2B5EF4-FFF2-40B4-BE49-F238E27FC236}">
                <a16:creationId xmlns:a16="http://schemas.microsoft.com/office/drawing/2014/main" id="{E28FEDF0-51A3-0296-5BED-2F4FF9641B04}"/>
              </a:ext>
            </a:extLst>
          </p:cNvPr>
          <p:cNvSpPr txBox="1"/>
          <p:nvPr/>
        </p:nvSpPr>
        <p:spPr>
          <a:xfrm>
            <a:off x="134469" y="2203007"/>
            <a:ext cx="6015319" cy="369332"/>
          </a:xfrm>
          <a:prstGeom prst="rect">
            <a:avLst/>
          </a:prstGeom>
          <a:noFill/>
        </p:spPr>
        <p:txBody>
          <a:bodyPr wrap="square">
            <a:spAutoFit/>
          </a:bodyPr>
          <a:lstStyle/>
          <a:p>
            <a:pPr>
              <a:spcAft>
                <a:spcPts val="600"/>
              </a:spcAft>
            </a:pPr>
            <a:r>
              <a:rPr lang="en-GB" dirty="0">
                <a:solidFill>
                  <a:srgbClr val="002060"/>
                </a:solidFill>
              </a:rPr>
              <a:t>1)</a:t>
            </a:r>
            <a:r>
              <a:rPr lang="en-GB" sz="1800" dirty="0">
                <a:solidFill>
                  <a:srgbClr val="002060"/>
                </a:solidFill>
              </a:rPr>
              <a:t> Extraction de features (</a:t>
            </a:r>
            <a:r>
              <a:rPr lang="en-GB" dirty="0" err="1">
                <a:solidFill>
                  <a:srgbClr val="002060"/>
                </a:solidFill>
              </a:rPr>
              <a:t>TfidfVectorizer</a:t>
            </a:r>
            <a:r>
              <a:rPr lang="en-GB" dirty="0">
                <a:solidFill>
                  <a:srgbClr val="002060"/>
                </a:solidFill>
              </a:rPr>
              <a:t> function (TF * IDF)</a:t>
            </a:r>
            <a:r>
              <a:rPr lang="en-GB" sz="1800" dirty="0">
                <a:solidFill>
                  <a:srgbClr val="002060"/>
                </a:solidFill>
              </a:rPr>
              <a:t>)</a:t>
            </a:r>
          </a:p>
        </p:txBody>
      </p:sp>
      <p:sp>
        <p:nvSpPr>
          <p:cNvPr id="10" name="TextBox 9">
            <a:extLst>
              <a:ext uri="{FF2B5EF4-FFF2-40B4-BE49-F238E27FC236}">
                <a16:creationId xmlns:a16="http://schemas.microsoft.com/office/drawing/2014/main" id="{41735A22-A74D-6539-F0FF-83DA52788219}"/>
              </a:ext>
            </a:extLst>
          </p:cNvPr>
          <p:cNvSpPr txBox="1"/>
          <p:nvPr/>
        </p:nvSpPr>
        <p:spPr>
          <a:xfrm>
            <a:off x="134469" y="2760685"/>
            <a:ext cx="8722660" cy="338554"/>
          </a:xfrm>
          <a:prstGeom prst="rect">
            <a:avLst/>
          </a:prstGeom>
          <a:noFill/>
        </p:spPr>
        <p:txBody>
          <a:bodyPr wrap="square">
            <a:spAutoFit/>
          </a:bodyPr>
          <a:lstStyle/>
          <a:p>
            <a:r>
              <a:rPr lang="fr-FR" sz="1600" b="1" dirty="0"/>
              <a:t>E</a:t>
            </a:r>
            <a:r>
              <a:rPr lang="en-GB" sz="1600" b="1" dirty="0" err="1"/>
              <a:t>xemple</a:t>
            </a:r>
            <a:r>
              <a:rPr lang="en-GB" sz="1600" b="1" dirty="0"/>
              <a:t> – 3 documents: </a:t>
            </a:r>
            <a:r>
              <a:rPr lang="fr-FR" sz="1600" dirty="0"/>
              <a:t>{"</a:t>
            </a:r>
            <a:r>
              <a:rPr lang="fr-FR" sz="1600" dirty="0">
                <a:solidFill>
                  <a:srgbClr val="00B050"/>
                </a:solidFill>
              </a:rPr>
              <a:t>Je suis à </a:t>
            </a:r>
            <a:r>
              <a:rPr lang="fr-FR" sz="1600" b="1" dirty="0">
                <a:solidFill>
                  <a:srgbClr val="00B050"/>
                </a:solidFill>
              </a:rPr>
              <a:t>la</a:t>
            </a:r>
            <a:r>
              <a:rPr lang="fr-FR" sz="1600" dirty="0">
                <a:solidFill>
                  <a:srgbClr val="00B050"/>
                </a:solidFill>
              </a:rPr>
              <a:t> maison</a:t>
            </a:r>
            <a:r>
              <a:rPr lang="fr-FR" sz="1600" dirty="0"/>
              <a:t>", "</a:t>
            </a:r>
            <a:r>
              <a:rPr lang="fr-FR" sz="1600" b="1" dirty="0">
                <a:solidFill>
                  <a:srgbClr val="7030A0"/>
                </a:solidFill>
              </a:rPr>
              <a:t>La</a:t>
            </a:r>
            <a:r>
              <a:rPr lang="fr-FR" sz="1600" dirty="0">
                <a:solidFill>
                  <a:srgbClr val="7030A0"/>
                </a:solidFill>
              </a:rPr>
              <a:t> maison est dans </a:t>
            </a:r>
            <a:r>
              <a:rPr lang="fr-FR" sz="1600" b="1" dirty="0">
                <a:solidFill>
                  <a:srgbClr val="7030A0"/>
                </a:solidFill>
              </a:rPr>
              <a:t>la</a:t>
            </a:r>
            <a:r>
              <a:rPr lang="fr-FR" sz="1600" dirty="0">
                <a:solidFill>
                  <a:srgbClr val="7030A0"/>
                </a:solidFill>
              </a:rPr>
              <a:t> prairie</a:t>
            </a:r>
            <a:r>
              <a:rPr lang="fr-FR" sz="1600" dirty="0"/>
              <a:t>", "</a:t>
            </a:r>
            <a:r>
              <a:rPr lang="fr-FR" sz="1600" dirty="0">
                <a:solidFill>
                  <a:srgbClr val="FF0000"/>
                </a:solidFill>
              </a:rPr>
              <a:t>Je suis à </a:t>
            </a:r>
            <a:r>
              <a:rPr lang="fr-FR" sz="1600" b="1" dirty="0">
                <a:solidFill>
                  <a:srgbClr val="FF0000"/>
                </a:solidFill>
              </a:rPr>
              <a:t>la</a:t>
            </a:r>
            <a:r>
              <a:rPr lang="fr-FR" sz="1600" dirty="0">
                <a:solidFill>
                  <a:srgbClr val="FF0000"/>
                </a:solidFill>
              </a:rPr>
              <a:t> plage</a:t>
            </a:r>
            <a:r>
              <a:rPr lang="fr-FR" sz="1600" dirty="0"/>
              <a:t>"}</a:t>
            </a:r>
            <a:endParaRPr lang="en-GB" sz="1600" dirty="0"/>
          </a:p>
        </p:txBody>
      </p:sp>
      <p:pic>
        <p:nvPicPr>
          <p:cNvPr id="12" name="Picture 11">
            <a:extLst>
              <a:ext uri="{FF2B5EF4-FFF2-40B4-BE49-F238E27FC236}">
                <a16:creationId xmlns:a16="http://schemas.microsoft.com/office/drawing/2014/main" id="{85CBF7ED-4685-5DCC-BC96-A1A924A7B1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6184" y="3330409"/>
            <a:ext cx="2141406" cy="1044030"/>
          </a:xfrm>
          <a:prstGeom prst="rect">
            <a:avLst/>
          </a:prstGeom>
        </p:spPr>
      </p:pic>
      <p:sp>
        <p:nvSpPr>
          <p:cNvPr id="14" name="TextBox 13">
            <a:extLst>
              <a:ext uri="{FF2B5EF4-FFF2-40B4-BE49-F238E27FC236}">
                <a16:creationId xmlns:a16="http://schemas.microsoft.com/office/drawing/2014/main" id="{9C9DAE42-EC9E-F1C4-6860-814A9BA8BD17}"/>
              </a:ext>
            </a:extLst>
          </p:cNvPr>
          <p:cNvSpPr txBox="1"/>
          <p:nvPr/>
        </p:nvSpPr>
        <p:spPr>
          <a:xfrm>
            <a:off x="3603812" y="3483092"/>
            <a:ext cx="4572000" cy="369332"/>
          </a:xfrm>
          <a:prstGeom prst="rect">
            <a:avLst/>
          </a:prstGeom>
          <a:noFill/>
        </p:spPr>
        <p:txBody>
          <a:bodyPr wrap="square">
            <a:spAutoFit/>
          </a:bodyPr>
          <a:lstStyle/>
          <a:p>
            <a:r>
              <a:rPr lang="fr-FR" dirty="0"/>
              <a:t>Phrase 1 </a:t>
            </a:r>
            <a:r>
              <a:rPr lang="en-US" dirty="0"/>
              <a:t>(la)</a:t>
            </a:r>
            <a:r>
              <a:rPr lang="fr-FR" dirty="0"/>
              <a:t>: </a:t>
            </a:r>
            <a:r>
              <a:rPr lang="en-GB" dirty="0">
                <a:solidFill>
                  <a:srgbClr val="002060"/>
                </a:solidFill>
              </a:rPr>
              <a:t>TF * IDF = (1</a:t>
            </a:r>
            <a:r>
              <a:rPr lang="fr-FR" dirty="0">
                <a:solidFill>
                  <a:srgbClr val="002060"/>
                </a:solidFill>
              </a:rPr>
              <a:t>/</a:t>
            </a:r>
            <a:r>
              <a:rPr lang="en-GB" dirty="0">
                <a:solidFill>
                  <a:srgbClr val="002060"/>
                </a:solidFill>
              </a:rPr>
              <a:t>5)*(3</a:t>
            </a:r>
            <a:r>
              <a:rPr lang="fr-FR" dirty="0">
                <a:solidFill>
                  <a:srgbClr val="002060"/>
                </a:solidFill>
              </a:rPr>
              <a:t>/</a:t>
            </a:r>
            <a:r>
              <a:rPr lang="en-GB" dirty="0">
                <a:solidFill>
                  <a:srgbClr val="002060"/>
                </a:solidFill>
              </a:rPr>
              <a:t>3) = 0.2</a:t>
            </a:r>
            <a:endParaRPr lang="en-GB" dirty="0"/>
          </a:p>
        </p:txBody>
      </p:sp>
      <p:sp>
        <p:nvSpPr>
          <p:cNvPr id="15" name="TextBox 14">
            <a:extLst>
              <a:ext uri="{FF2B5EF4-FFF2-40B4-BE49-F238E27FC236}">
                <a16:creationId xmlns:a16="http://schemas.microsoft.com/office/drawing/2014/main" id="{38C4803F-01D5-F331-3DF3-BB28F7B2306B}"/>
              </a:ext>
            </a:extLst>
          </p:cNvPr>
          <p:cNvSpPr txBox="1"/>
          <p:nvPr/>
        </p:nvSpPr>
        <p:spPr>
          <a:xfrm>
            <a:off x="206184" y="4648667"/>
            <a:ext cx="8650945" cy="369332"/>
          </a:xfrm>
          <a:prstGeom prst="rect">
            <a:avLst/>
          </a:prstGeom>
          <a:noFill/>
        </p:spPr>
        <p:txBody>
          <a:bodyPr wrap="square">
            <a:spAutoFit/>
          </a:bodyPr>
          <a:lstStyle/>
          <a:p>
            <a:pPr>
              <a:spcAft>
                <a:spcPts val="600"/>
              </a:spcAft>
            </a:pPr>
            <a:r>
              <a:rPr lang="en-GB" dirty="0">
                <a:solidFill>
                  <a:srgbClr val="002060"/>
                </a:solidFill>
              </a:rPr>
              <a:t>2) </a:t>
            </a:r>
            <a:r>
              <a:rPr lang="en-GB" dirty="0" err="1">
                <a:solidFill>
                  <a:srgbClr val="002060"/>
                </a:solidFill>
              </a:rPr>
              <a:t>Réduction</a:t>
            </a:r>
            <a:r>
              <a:rPr lang="en-GB" dirty="0">
                <a:solidFill>
                  <a:srgbClr val="002060"/>
                </a:solidFill>
              </a:rPr>
              <a:t> de dimension (t-SNE)</a:t>
            </a:r>
            <a:endParaRPr lang="en-GB" sz="1800" dirty="0">
              <a:solidFill>
                <a:srgbClr val="002060"/>
              </a:solidFill>
            </a:endParaRPr>
          </a:p>
        </p:txBody>
      </p:sp>
      <p:sp>
        <p:nvSpPr>
          <p:cNvPr id="2" name="TextBox 1">
            <a:extLst>
              <a:ext uri="{FF2B5EF4-FFF2-40B4-BE49-F238E27FC236}">
                <a16:creationId xmlns:a16="http://schemas.microsoft.com/office/drawing/2014/main" id="{D77A4146-EFD6-D8E2-DA33-4C1F3318B2E6}"/>
              </a:ext>
            </a:extLst>
          </p:cNvPr>
          <p:cNvSpPr txBox="1"/>
          <p:nvPr/>
        </p:nvSpPr>
        <p:spPr>
          <a:xfrm>
            <a:off x="206184" y="5107561"/>
            <a:ext cx="6015319" cy="369332"/>
          </a:xfrm>
          <a:prstGeom prst="rect">
            <a:avLst/>
          </a:prstGeom>
          <a:noFill/>
        </p:spPr>
        <p:txBody>
          <a:bodyPr wrap="square">
            <a:spAutoFit/>
          </a:bodyPr>
          <a:lstStyle/>
          <a:p>
            <a:pPr>
              <a:spcAft>
                <a:spcPts val="600"/>
              </a:spcAft>
            </a:pPr>
            <a:r>
              <a:rPr lang="en-GB" dirty="0">
                <a:solidFill>
                  <a:srgbClr val="002060"/>
                </a:solidFill>
              </a:rPr>
              <a:t>3)</a:t>
            </a:r>
            <a:r>
              <a:rPr lang="en-GB" sz="1800" dirty="0">
                <a:solidFill>
                  <a:srgbClr val="002060"/>
                </a:solidFill>
              </a:rPr>
              <a:t> Clustering (k-means avec 7 clusters)</a:t>
            </a:r>
          </a:p>
        </p:txBody>
      </p:sp>
      <p:sp>
        <p:nvSpPr>
          <p:cNvPr id="3" name="TextBox 2">
            <a:extLst>
              <a:ext uri="{FF2B5EF4-FFF2-40B4-BE49-F238E27FC236}">
                <a16:creationId xmlns:a16="http://schemas.microsoft.com/office/drawing/2014/main" id="{A12A777D-3269-B4C5-7346-D3A1034BD021}"/>
              </a:ext>
            </a:extLst>
          </p:cNvPr>
          <p:cNvSpPr txBox="1"/>
          <p:nvPr/>
        </p:nvSpPr>
        <p:spPr>
          <a:xfrm>
            <a:off x="206184" y="5631253"/>
            <a:ext cx="8875061" cy="369332"/>
          </a:xfrm>
          <a:prstGeom prst="rect">
            <a:avLst/>
          </a:prstGeom>
          <a:noFill/>
        </p:spPr>
        <p:txBody>
          <a:bodyPr wrap="square">
            <a:spAutoFit/>
          </a:bodyPr>
          <a:lstStyle/>
          <a:p>
            <a:pPr>
              <a:spcAft>
                <a:spcPts val="600"/>
              </a:spcAft>
            </a:pPr>
            <a:r>
              <a:rPr lang="en-GB" dirty="0">
                <a:solidFill>
                  <a:srgbClr val="002060"/>
                </a:solidFill>
              </a:rPr>
              <a:t>4)</a:t>
            </a:r>
            <a:r>
              <a:rPr lang="en-GB" sz="1800" dirty="0">
                <a:solidFill>
                  <a:srgbClr val="002060"/>
                </a:solidFill>
              </a:rPr>
              <a:t> ARI score</a:t>
            </a:r>
          </a:p>
        </p:txBody>
      </p:sp>
    </p:spTree>
    <p:extLst>
      <p:ext uri="{BB962C8B-B14F-4D97-AF65-F5344CB8AC3E}">
        <p14:creationId xmlns:p14="http://schemas.microsoft.com/office/powerpoint/2010/main" val="1360146238"/>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3172</TotalTime>
  <Words>1657</Words>
  <Application>Microsoft Office PowerPoint</Application>
  <PresentationFormat>On-screen Show (4:3)</PresentationFormat>
  <Paragraphs>205</Paragraphs>
  <Slides>21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21</vt:i4>
      </vt:variant>
    </vt:vector>
  </HeadingPairs>
  <TitlesOfParts>
    <vt:vector size="26" baseType="lpstr">
      <vt:lpstr>Arial</vt:lpstr>
      <vt:lpstr>Calibri</vt:lpstr>
      <vt:lpstr>Calibri Light</vt:lpstr>
      <vt:lpstr>Montserrat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Tetiana Lemishko</dc:creator>
  <cp:lastModifiedBy>Tetiana Lemishko</cp:lastModifiedBy>
  <cp:revision>239</cp:revision>
  <dcterms:created xsi:type="dcterms:W3CDTF">2022-08-13T16:23:10Z</dcterms:created>
  <dcterms:modified xsi:type="dcterms:W3CDTF">2022-09-16T15:20:32Z</dcterms:modified>
</cp:coreProperties>
</file>